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vml" ContentType="application/vnd.openxmlformats-officedocument.vmlDrawing"/>
  <Default Extension="gif" ContentType="image/gif"/>
  <Default Extension="xlsx" ContentType="application/haansoftxlsx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708" r:id="rId1"/>
  </p:sldMasterIdLst>
  <p:notesMasterIdLst>
    <p:notesMasterId r:id="rId56"/>
  </p:notesMasterIdLst>
  <p:sldIdLst>
    <p:sldId id="256" r:id="rId2"/>
    <p:sldId id="257" r:id="rId3"/>
    <p:sldId id="271" r:id="rId4"/>
    <p:sldId id="313" r:id="rId5"/>
    <p:sldId id="314" r:id="rId6"/>
    <p:sldId id="323" r:id="rId7"/>
    <p:sldId id="315" r:id="rId8"/>
    <p:sldId id="316" r:id="rId9"/>
    <p:sldId id="317" r:id="rId10"/>
    <p:sldId id="318" r:id="rId11"/>
    <p:sldId id="319" r:id="rId12"/>
    <p:sldId id="320" r:id="rId13"/>
    <p:sldId id="321" r:id="rId14"/>
    <p:sldId id="322" r:id="rId15"/>
    <p:sldId id="274" r:id="rId16"/>
    <p:sldId id="276" r:id="rId17"/>
    <p:sldId id="297" r:id="rId18"/>
    <p:sldId id="275" r:id="rId19"/>
    <p:sldId id="277" r:id="rId20"/>
    <p:sldId id="288" r:id="rId21"/>
    <p:sldId id="278" r:id="rId22"/>
    <p:sldId id="279" r:id="rId23"/>
    <p:sldId id="280" r:id="rId24"/>
    <p:sldId id="281" r:id="rId25"/>
    <p:sldId id="286" r:id="rId26"/>
    <p:sldId id="287" r:id="rId27"/>
    <p:sldId id="282" r:id="rId28"/>
    <p:sldId id="283" r:id="rId29"/>
    <p:sldId id="284" r:id="rId30"/>
    <p:sldId id="285" r:id="rId31"/>
    <p:sldId id="296" r:id="rId32"/>
    <p:sldId id="298" r:id="rId33"/>
    <p:sldId id="299" r:id="rId34"/>
    <p:sldId id="300" r:id="rId35"/>
    <p:sldId id="301" r:id="rId36"/>
    <p:sldId id="302" r:id="rId37"/>
    <p:sldId id="324" r:id="rId38"/>
    <p:sldId id="325" r:id="rId39"/>
    <p:sldId id="326" r:id="rId40"/>
    <p:sldId id="327" r:id="rId41"/>
    <p:sldId id="328" r:id="rId42"/>
    <p:sldId id="329" r:id="rId43"/>
    <p:sldId id="330" r:id="rId44"/>
    <p:sldId id="331" r:id="rId45"/>
    <p:sldId id="332" r:id="rId46"/>
    <p:sldId id="333" r:id="rId47"/>
    <p:sldId id="289" r:id="rId48"/>
    <p:sldId id="290" r:id="rId49"/>
    <p:sldId id="291" r:id="rId50"/>
    <p:sldId id="293" r:id="rId51"/>
    <p:sldId id="292" r:id="rId52"/>
    <p:sldId id="294" r:id="rId53"/>
    <p:sldId id="295" r:id="rId54"/>
    <p:sldId id="270" r:id="rId55"/>
  </p:sldIdLst>
  <p:sldSz cx="9144000" cy="6858000" type="screen4x3"/>
  <p:notesSz cx="6858000" cy="9144000"/>
  <p:embeddedFontLst>
    <p:embeddedFont>
      <p:font typeface="나눔바른고딕" panose="020B0600000101010101" charset="-127"/>
      <p:regular r:id="rId57"/>
      <p:bold r:id="rId58"/>
    </p:embeddedFont>
    <p:embeddedFont>
      <p:font typeface="맑은 고딕" panose="020B0503020000020004" pitchFamily="50" charset="-127"/>
      <p:regular r:id="rId59"/>
      <p:bold r:id="rId60"/>
    </p:embeddedFont>
    <p:embeddedFont>
      <p:font typeface="Calibri Light" panose="020F0302020204030204" pitchFamily="34" charset="0"/>
      <p:regular r:id="rId61"/>
      <p:italic r:id="rId62"/>
    </p:embeddedFont>
    <p:embeddedFont>
      <p:font typeface="HY견고딕" panose="02030600000101010101" pitchFamily="18" charset="-127"/>
      <p:regular r:id="rId63"/>
    </p:embeddedFont>
    <p:embeddedFont>
      <p:font typeface="Calibri" panose="020F0502020204030204" pitchFamily="34" charset="0"/>
      <p:regular r:id="rId64"/>
      <p:bold r:id="rId65"/>
      <p:italic r:id="rId66"/>
      <p:boldItalic r:id="rId67"/>
    </p:embeddedFont>
    <p:embeddedFont>
      <p:font typeface="나눔고딕" panose="020D0604000000000000" pitchFamily="50" charset="-127"/>
      <p:regular r:id="rId6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C657C"/>
    <a:srgbClr val="2D586B"/>
    <a:srgbClr val="F9A818"/>
    <a:srgbClr val="38A9CE"/>
    <a:srgbClr val="1C3844"/>
    <a:srgbClr val="E3E3E3"/>
    <a:srgbClr val="E2E2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14995" autoAdjust="0"/>
    <p:restoredTop sz="96810" autoAdjust="0"/>
  </p:normalViewPr>
  <p:slideViewPr>
    <p:cSldViewPr snapToGrid="0">
      <p:cViewPr>
        <p:scale>
          <a:sx n="100" d="100"/>
          <a:sy n="100" d="100"/>
        </p:scale>
        <p:origin x="-797" y="5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7.fntdata"/><Relationship Id="rId68" Type="http://schemas.openxmlformats.org/officeDocument/2006/relationships/font" Target="fonts/font12.fntdata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2.fntdata"/><Relationship Id="rId66" Type="http://schemas.openxmlformats.org/officeDocument/2006/relationships/font" Target="fonts/font10.fntdata"/><Relationship Id="rId5" Type="http://schemas.openxmlformats.org/officeDocument/2006/relationships/slide" Target="slides/slide4.xml"/><Relationship Id="rId61" Type="http://schemas.openxmlformats.org/officeDocument/2006/relationships/font" Target="fonts/font5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64" Type="http://schemas.openxmlformats.org/officeDocument/2006/relationships/font" Target="fonts/font8.fntdata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3.fntdata"/><Relationship Id="rId67" Type="http://schemas.openxmlformats.org/officeDocument/2006/relationships/font" Target="fonts/font11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6.fntdata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1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4.fntdata"/><Relationship Id="rId65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7355B9-9D7C-4CC1-97EB-A465385148B0}" type="datetimeFigureOut">
              <a:rPr lang="ko-KR" altLang="en-US" smtClean="0"/>
              <a:t>2020-04-13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251D4A-E060-40E2-80F3-1901C94FE5C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03054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3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15848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15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97080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251D4A-E060-40E2-80F3-1901C94FE5C1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35501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7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15848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8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15848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9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15848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10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26059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11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26059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12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26059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13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26059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14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26059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제목 18"/>
          <p:cNvSpPr>
            <a:spLocks noGrp="1"/>
          </p:cNvSpPr>
          <p:nvPr>
            <p:ph type="title"/>
          </p:nvPr>
        </p:nvSpPr>
        <p:spPr>
          <a:xfrm>
            <a:off x="628650" y="4518027"/>
            <a:ext cx="7886700" cy="701674"/>
          </a:xfrm>
        </p:spPr>
        <p:txBody>
          <a:bodyPr>
            <a:normAutofit/>
          </a:bodyPr>
          <a:lstStyle>
            <a:lvl1pPr algn="ctr"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07626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0BDFA-BE09-4013-BA4B-89F2D7B8B14E}" type="datetimeFigureOut">
              <a:rPr lang="ko-KR" altLang="en-US" smtClean="0"/>
              <a:t>2020-04-13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C0820-7B92-4F7E-A12E-2ECDD3C8CA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05065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0BDFA-BE09-4013-BA4B-89F2D7B8B14E}" type="datetimeFigureOut">
              <a:rPr lang="ko-KR" altLang="en-US" smtClean="0"/>
              <a:t>2020-04-13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C0820-7B92-4F7E-A12E-2ECDD3C8CA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38020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" y="0"/>
            <a:ext cx="91428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1226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292095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0BDFA-BE09-4013-BA4B-89F2D7B8B14E}" type="datetimeFigureOut">
              <a:rPr lang="ko-KR" altLang="en-US" smtClean="0"/>
              <a:t>2020-04-13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C0820-7B92-4F7E-A12E-2ECDD3C8CA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72330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0BDFA-BE09-4013-BA4B-89F2D7B8B14E}" type="datetimeFigureOut">
              <a:rPr lang="ko-KR" altLang="en-US" smtClean="0"/>
              <a:t>2020-04-13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C0820-7B92-4F7E-A12E-2ECDD3C8CA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60739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" y="0"/>
            <a:ext cx="914288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78000" y="542927"/>
            <a:ext cx="5962650" cy="638174"/>
          </a:xfr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altLang="en-US" sz="3200" b="1" kern="1200" spc="-150" baseline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C384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0BDFA-BE09-4013-BA4B-89F2D7B8B14E}" type="datetimeFigureOut">
              <a:rPr lang="ko-KR" altLang="en-US" smtClean="0"/>
              <a:t>2020-04-13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C0820-7B92-4F7E-A12E-2ECDD3C8CA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69166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0BDFA-BE09-4013-BA4B-89F2D7B8B14E}" type="datetimeFigureOut">
              <a:rPr lang="ko-KR" altLang="en-US" smtClean="0"/>
              <a:t>2020-04-13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C0820-7B92-4F7E-A12E-2ECDD3C8CA83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" y="0"/>
            <a:ext cx="91428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2204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0BDFA-BE09-4013-BA4B-89F2D7B8B14E}" type="datetimeFigureOut">
              <a:rPr lang="ko-KR" altLang="en-US" smtClean="0"/>
              <a:t>2020-04-13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C0820-7B92-4F7E-A12E-2ECDD3C8CA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33999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0BDFA-BE09-4013-BA4B-89F2D7B8B14E}" type="datetimeFigureOut">
              <a:rPr lang="ko-KR" altLang="en-US" smtClean="0"/>
              <a:t>2020-04-13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C0820-7B92-4F7E-A12E-2ECDD3C8CA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28030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F0BDFA-BE09-4013-BA4B-89F2D7B8B14E}" type="datetimeFigureOut">
              <a:rPr lang="ko-KR" altLang="en-US" smtClean="0"/>
              <a:t>2020-04-13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6C0820-7B92-4F7E-A12E-2ECDD3C8CA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29436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20.wmf"/><Relationship Id="rId4" Type="http://schemas.openxmlformats.org/officeDocument/2006/relationships/oleObject" Target="../embeddings/oleObject1.bin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ovenapp.io/view/7dnahwMp6PcTPyr2tSrh2PgL5auu9NP4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5" Type="http://schemas.microsoft.com/office/2007/relationships/hdphoto" Target="../media/hdphoto1.wdp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7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6.jpeg"/><Relationship Id="rId4" Type="http://schemas.openxmlformats.org/officeDocument/2006/relationships/image" Target="../media/image45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6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gif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gif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jpe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gif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gif"/><Relationship Id="rId2" Type="http://schemas.openxmlformats.org/officeDocument/2006/relationships/image" Target="../media/image81.gif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84.png"/><Relationship Id="rId7" Type="http://schemas.openxmlformats.org/officeDocument/2006/relationships/image" Target="../media/image88.png"/><Relationship Id="rId12" Type="http://schemas.openxmlformats.org/officeDocument/2006/relationships/image" Target="../media/image93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7.png"/><Relationship Id="rId11" Type="http://schemas.openxmlformats.org/officeDocument/2006/relationships/image" Target="../media/image92.png"/><Relationship Id="rId5" Type="http://schemas.openxmlformats.org/officeDocument/2006/relationships/image" Target="../media/image86.png"/><Relationship Id="rId10" Type="http://schemas.openxmlformats.org/officeDocument/2006/relationships/image" Target="../media/image91.png"/><Relationship Id="rId4" Type="http://schemas.openxmlformats.org/officeDocument/2006/relationships/image" Target="../media/image85.png"/><Relationship Id="rId9" Type="http://schemas.openxmlformats.org/officeDocument/2006/relationships/image" Target="../media/image9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7.gif"/><Relationship Id="rId4" Type="http://schemas.openxmlformats.org/officeDocument/2006/relationships/image" Target="../media/image96.gi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0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gif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8.png"/><Relationship Id="rId4" Type="http://schemas.openxmlformats.org/officeDocument/2006/relationships/image" Target="../media/image107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jpeg"/><Relationship Id="rId2" Type="http://schemas.openxmlformats.org/officeDocument/2006/relationships/image" Target="../media/image112.jpe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jpe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jpe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9.jpeg"/><Relationship Id="rId4" Type="http://schemas.openxmlformats.org/officeDocument/2006/relationships/image" Target="../media/image118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3.png"/><Relationship Id="rId5" Type="http://schemas.openxmlformats.org/officeDocument/2006/relationships/image" Target="../media/image122.png"/><Relationship Id="rId4" Type="http://schemas.openxmlformats.org/officeDocument/2006/relationships/image" Target="../media/image118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9.png"/><Relationship Id="rId5" Type="http://schemas.openxmlformats.org/officeDocument/2006/relationships/image" Target="../media/image128.png"/><Relationship Id="rId4" Type="http://schemas.openxmlformats.org/officeDocument/2006/relationships/image" Target="../media/image118.jpe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1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6.wmf"/><Relationship Id="rId4" Type="http://schemas.openxmlformats.org/officeDocument/2006/relationships/package" Target="../embeddings/Microsoft_Excel_____11.xlsx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914099" y="4464633"/>
            <a:ext cx="134363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 spc="-1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C384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#</a:t>
            </a:r>
            <a:r>
              <a:rPr lang="en-US" altLang="ko-KR" sz="4800" b="1" spc="-15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C3844"/>
                </a:solidFill>
                <a:latin typeface="나눔바른고딕" panose="020B0600000101010101" charset="-127"/>
                <a:ea typeface="나눔바른고딕" panose="020B0600000101010101" charset="-127"/>
              </a:rPr>
              <a:t>ing</a:t>
            </a:r>
            <a:endParaRPr lang="ko-KR" altLang="en-US" sz="4800" b="1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C3844"/>
              </a:solidFill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7676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6117238" y="1806923"/>
            <a:ext cx="2355099" cy="18919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58270" indent="-158270" latinLnBrk="0">
              <a:spcBef>
                <a:spcPts val="102"/>
              </a:spcBef>
              <a:buFont typeface="Arial" panose="020B0604020202020204" pitchFamily="34" charset="0"/>
              <a:buChar char="•"/>
              <a:tabLst>
                <a:tab pos="60873" algn="l"/>
                <a:tab pos="97396" algn="l"/>
              </a:tabLst>
            </a:pPr>
            <a:r>
              <a:rPr lang="ko-KR" altLang="en-US" sz="1600" b="1" dirty="0">
                <a:solidFill>
                  <a:schemeClr val="tx1"/>
                </a:solidFill>
              </a:rPr>
              <a:t>팀원 간 기능이 종료될 때 </a:t>
            </a:r>
            <a:r>
              <a:rPr lang="en-US" altLang="ko-KR" sz="1600" b="1" dirty="0">
                <a:solidFill>
                  <a:schemeClr val="tx1"/>
                </a:solidFill>
              </a:rPr>
              <a:t>GITHUB</a:t>
            </a:r>
            <a:r>
              <a:rPr lang="ko-KR" altLang="en-US" sz="1600" b="1" dirty="0">
                <a:solidFill>
                  <a:schemeClr val="tx1"/>
                </a:solidFill>
              </a:rPr>
              <a:t>를 활용하여 </a:t>
            </a:r>
            <a:r>
              <a:rPr lang="en-US" altLang="ko-KR" sz="1600" b="1" dirty="0">
                <a:solidFill>
                  <a:schemeClr val="tx1"/>
                </a:solidFill>
              </a:rPr>
              <a:t>MERGE</a:t>
            </a:r>
            <a:r>
              <a:rPr lang="ko-KR" altLang="en-US" sz="1600" b="1" dirty="0">
                <a:solidFill>
                  <a:schemeClr val="tx1"/>
                </a:solidFill>
              </a:rPr>
              <a:t>한다</a:t>
            </a:r>
            <a:r>
              <a:rPr lang="en-US" altLang="ko-KR" sz="1600" b="1" dirty="0">
                <a:solidFill>
                  <a:schemeClr val="tx1"/>
                </a:solidFill>
              </a:rPr>
              <a:t>.</a:t>
            </a:r>
            <a:endParaRPr lang="ko-KR" altLang="en-US" sz="1600" b="1" dirty="0">
              <a:solidFill>
                <a:schemeClr val="tx1"/>
              </a:solidFill>
            </a:endParaRPr>
          </a:p>
          <a:p>
            <a:pPr marL="158270" indent="-158270" latinLnBrk="0">
              <a:spcBef>
                <a:spcPts val="102"/>
              </a:spcBef>
              <a:buFont typeface="Arial" panose="020B0604020202020204" pitchFamily="34" charset="0"/>
              <a:buChar char="•"/>
              <a:tabLst>
                <a:tab pos="60873" algn="l"/>
                <a:tab pos="97396" algn="l"/>
              </a:tabLst>
            </a:pPr>
            <a:r>
              <a:rPr lang="en-US" altLang="ko-KR" sz="1600" b="1" dirty="0">
                <a:solidFill>
                  <a:schemeClr val="tx1"/>
                </a:solidFill>
              </a:rPr>
              <a:t>MERGE </a:t>
            </a:r>
            <a:r>
              <a:rPr lang="ko-KR" altLang="en-US" sz="1600" b="1" dirty="0">
                <a:solidFill>
                  <a:schemeClr val="tx1"/>
                </a:solidFill>
              </a:rPr>
              <a:t>작업 시 당사자와 팀장이 함께 진행한다</a:t>
            </a:r>
            <a:r>
              <a:rPr lang="en-US" altLang="ko-KR" sz="1600" b="1" dirty="0">
                <a:solidFill>
                  <a:schemeClr val="tx1"/>
                </a:solidFill>
              </a:rPr>
              <a:t>.</a:t>
            </a:r>
            <a:endParaRPr lang="ko-KR" altLang="en-US" sz="1600" b="1" dirty="0">
              <a:solidFill>
                <a:schemeClr val="tx1"/>
              </a:solidFill>
            </a:endParaRPr>
          </a:p>
          <a:p>
            <a:pPr marL="158270" indent="-158270" latinLnBrk="0">
              <a:spcBef>
                <a:spcPts val="102"/>
              </a:spcBef>
              <a:buFont typeface="Arial" panose="020B0604020202020204" pitchFamily="34" charset="0"/>
              <a:buChar char="•"/>
              <a:tabLst>
                <a:tab pos="60873" algn="l"/>
                <a:tab pos="97396" algn="l"/>
              </a:tabLst>
            </a:pPr>
            <a:endParaRPr lang="en-US" altLang="ko-KR" sz="1600" b="1" spc="-6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  <a:ea typeface="나눔바른고딕" panose="020B0603020101020101" pitchFamily="50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681475" y="1532822"/>
            <a:ext cx="2291595" cy="18919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spcBef>
                <a:spcPts val="102"/>
              </a:spcBef>
              <a:tabLst>
                <a:tab pos="60873" algn="l"/>
                <a:tab pos="97396" algn="l"/>
              </a:tabLst>
            </a:pPr>
            <a:r>
              <a:rPr lang="ko-KR" altLang="en-US" sz="1600" b="1" dirty="0">
                <a:solidFill>
                  <a:schemeClr val="tx1"/>
                </a:solidFill>
              </a:rPr>
              <a:t>업무 일정은 위 절차를 기본으로 하되 필요에 따라 유동적으로 한다</a:t>
            </a:r>
            <a:r>
              <a:rPr lang="en-US" altLang="ko-KR" sz="1600" b="1" dirty="0">
                <a:solidFill>
                  <a:schemeClr val="tx1"/>
                </a:solidFill>
              </a:rPr>
              <a:t>.</a:t>
            </a:r>
            <a:endParaRPr lang="ko-KR" altLang="en-US" sz="1600" b="1" dirty="0">
              <a:solidFill>
                <a:schemeClr val="tx1"/>
              </a:solidFill>
            </a:endParaRPr>
          </a:p>
          <a:p>
            <a:pPr latinLnBrk="0">
              <a:spcBef>
                <a:spcPts val="102"/>
              </a:spcBef>
              <a:tabLst>
                <a:tab pos="60873" algn="l"/>
                <a:tab pos="97396" algn="l"/>
              </a:tabLst>
            </a:pPr>
            <a:endParaRPr lang="en-US" altLang="ko-KR" sz="1600" b="1" spc="-6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3197641" y="2201204"/>
            <a:ext cx="2880605" cy="2880601"/>
          </a:xfrm>
          <a:prstGeom prst="ellipse">
            <a:avLst/>
          </a:prstGeom>
          <a:noFill/>
          <a:ln w="57150">
            <a:solidFill>
              <a:srgbClr val="1C65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34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타원 3"/>
          <p:cNvSpPr/>
          <p:nvPr/>
        </p:nvSpPr>
        <p:spPr>
          <a:xfrm>
            <a:off x="3092730" y="2245913"/>
            <a:ext cx="1224669" cy="1224665"/>
          </a:xfrm>
          <a:prstGeom prst="ellips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534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업무 일정</a:t>
            </a:r>
            <a:endParaRPr lang="en-US" altLang="ko-KR" sz="1534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4876686" y="2245913"/>
            <a:ext cx="1224669" cy="1224665"/>
          </a:xfrm>
          <a:prstGeom prst="ellipse">
            <a:avLst/>
          </a:prstGeom>
          <a:solidFill>
            <a:srgbClr val="1C65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534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협</a:t>
            </a:r>
            <a:r>
              <a:rPr lang="ko-KR" altLang="en-US" sz="1534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업</a:t>
            </a:r>
            <a:endParaRPr lang="en-US" altLang="ko-KR" sz="1534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3092730" y="3753698"/>
            <a:ext cx="1224669" cy="1224665"/>
          </a:xfrm>
          <a:prstGeom prst="ellipse">
            <a:avLst/>
          </a:prstGeom>
          <a:solidFill>
            <a:srgbClr val="1C65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534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목표</a:t>
            </a:r>
            <a:endParaRPr lang="en-US" altLang="ko-KR" sz="1534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4876686" y="3753698"/>
            <a:ext cx="1224669" cy="1224665"/>
          </a:xfrm>
          <a:prstGeom prst="ellips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534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테스트</a:t>
            </a:r>
            <a:endParaRPr lang="en-US" altLang="ko-KR" sz="1534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6206600" y="3994493"/>
            <a:ext cx="2355099" cy="18919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spcBef>
                <a:spcPts val="102"/>
              </a:spcBef>
              <a:tabLst>
                <a:tab pos="60873" algn="l"/>
                <a:tab pos="97396" algn="l"/>
              </a:tabLst>
            </a:pPr>
            <a:r>
              <a:rPr lang="ko-KR" altLang="en-US" sz="1600" b="1" dirty="0">
                <a:solidFill>
                  <a:schemeClr val="tx1"/>
                </a:solidFill>
              </a:rPr>
              <a:t>기능 테스트는 구현 기간에 마무리하고 프로젝트 테스트는 구현테스트</a:t>
            </a:r>
            <a:r>
              <a:rPr lang="en-US" altLang="ko-KR" sz="1600" b="1" dirty="0">
                <a:solidFill>
                  <a:schemeClr val="tx1"/>
                </a:solidFill>
              </a:rPr>
              <a:t>, UI</a:t>
            </a:r>
            <a:r>
              <a:rPr lang="ko-KR" altLang="en-US" sz="1600" b="1" dirty="0">
                <a:solidFill>
                  <a:schemeClr val="tx1"/>
                </a:solidFill>
              </a:rPr>
              <a:t>테스트 기간에 진행한다</a:t>
            </a:r>
            <a:r>
              <a:rPr lang="en-US" altLang="ko-KR" sz="1600" b="1" dirty="0">
                <a:solidFill>
                  <a:schemeClr val="tx1"/>
                </a:solidFill>
              </a:rPr>
              <a:t>.</a:t>
            </a:r>
            <a:endParaRPr lang="ko-KR" altLang="en-US" sz="1600" b="1" dirty="0">
              <a:solidFill>
                <a:schemeClr val="tx1"/>
              </a:solidFill>
            </a:endParaRPr>
          </a:p>
          <a:p>
            <a:pPr latinLnBrk="0">
              <a:spcBef>
                <a:spcPts val="102"/>
              </a:spcBef>
              <a:tabLst>
                <a:tab pos="60873" algn="l"/>
                <a:tab pos="97396" algn="l"/>
              </a:tabLst>
            </a:pPr>
            <a:endParaRPr lang="en-US" altLang="ko-KR" sz="1600" b="1" spc="-6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  <a:ea typeface="나눔바른고딕" panose="020B0603020101020101" pitchFamily="50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681475" y="3994493"/>
            <a:ext cx="2501369" cy="18919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spcBef>
                <a:spcPts val="102"/>
              </a:spcBef>
              <a:tabLst>
                <a:tab pos="60873" algn="l"/>
                <a:tab pos="97396" algn="l"/>
              </a:tabLst>
            </a:pPr>
            <a:r>
              <a:rPr lang="ko-KR" altLang="en-US" sz="1600" b="1" dirty="0">
                <a:solidFill>
                  <a:schemeClr val="tx1"/>
                </a:solidFill>
              </a:rPr>
              <a:t>전체적인 통합 후 다른 팀원의 코드도 이해하는 것을 목표로 한다</a:t>
            </a:r>
            <a:r>
              <a:rPr lang="en-US" altLang="ko-KR" sz="1600" b="1" dirty="0">
                <a:solidFill>
                  <a:schemeClr val="tx1"/>
                </a:solidFill>
              </a:rPr>
              <a:t>.</a:t>
            </a:r>
            <a:endParaRPr lang="ko-KR" altLang="en-US" sz="1600" b="1" dirty="0">
              <a:solidFill>
                <a:schemeClr val="tx1"/>
              </a:solidFill>
            </a:endParaRPr>
          </a:p>
          <a:p>
            <a:pPr latinLnBrk="0">
              <a:spcBef>
                <a:spcPts val="102"/>
              </a:spcBef>
              <a:tabLst>
                <a:tab pos="60873" algn="l"/>
                <a:tab pos="97396" algn="l"/>
              </a:tabLst>
            </a:pPr>
            <a:endParaRPr lang="en-US" altLang="ko-KR" sz="1600" b="1" spc="-6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  <a:ea typeface="나눔바른고딕" panose="020B0603020101020101" pitchFamily="50" charset="-127"/>
            </a:endParaRPr>
          </a:p>
        </p:txBody>
      </p:sp>
      <p:sp>
        <p:nvSpPr>
          <p:cNvPr id="2" name="이등변 삼각형 1"/>
          <p:cNvSpPr/>
          <p:nvPr/>
        </p:nvSpPr>
        <p:spPr>
          <a:xfrm rot="5147623">
            <a:off x="4583383" y="2108245"/>
            <a:ext cx="227576" cy="196186"/>
          </a:xfrm>
          <a:prstGeom prst="triangle">
            <a:avLst/>
          </a:prstGeom>
          <a:solidFill>
            <a:srgbClr val="1C65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34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이등변 삼각형 13"/>
          <p:cNvSpPr/>
          <p:nvPr/>
        </p:nvSpPr>
        <p:spPr>
          <a:xfrm rot="11121433">
            <a:off x="5970357" y="3527608"/>
            <a:ext cx="227581" cy="196191"/>
          </a:xfrm>
          <a:prstGeom prst="triangle">
            <a:avLst/>
          </a:prstGeom>
          <a:solidFill>
            <a:srgbClr val="1C65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34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이등변 삼각형 14"/>
          <p:cNvSpPr/>
          <p:nvPr/>
        </p:nvSpPr>
        <p:spPr>
          <a:xfrm rot="16200000">
            <a:off x="4449862" y="4983708"/>
            <a:ext cx="227583" cy="196193"/>
          </a:xfrm>
          <a:prstGeom prst="triangle">
            <a:avLst/>
          </a:prstGeom>
          <a:solidFill>
            <a:srgbClr val="1C65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34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" name="이등변 삼각형 15"/>
          <p:cNvSpPr/>
          <p:nvPr/>
        </p:nvSpPr>
        <p:spPr>
          <a:xfrm rot="21252378">
            <a:off x="3083170" y="3479903"/>
            <a:ext cx="227578" cy="196186"/>
          </a:xfrm>
          <a:prstGeom prst="triangle">
            <a:avLst/>
          </a:prstGeom>
          <a:solidFill>
            <a:srgbClr val="1C65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34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업무 설명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92020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+mj-ea"/>
                <a:ea typeface="+mj-ea"/>
              </a:rPr>
              <a:t>USE-CASE  </a:t>
            </a:r>
            <a:r>
              <a:rPr lang="ko-KR" altLang="en-US" dirty="0" smtClean="0">
                <a:latin typeface="+mj-ea"/>
                <a:ea typeface="+mj-ea"/>
              </a:rPr>
              <a:t>다이어그램</a:t>
            </a:r>
            <a:endParaRPr lang="ko-KR" altLang="en-US" dirty="0">
              <a:latin typeface="+mj-ea"/>
              <a:ea typeface="+mj-ea"/>
            </a:endParaRPr>
          </a:p>
        </p:txBody>
      </p:sp>
      <p:pic>
        <p:nvPicPr>
          <p:cNvPr id="4098" name="Picture 2" descr="C:\Users\Stealth\Desktop\유스케이스 다이어그램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51" y="1726870"/>
            <a:ext cx="8642162" cy="4139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13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>
                <a:latin typeface="+mj-ea"/>
                <a:ea typeface="+mj-ea"/>
              </a:rPr>
              <a:t>데이터 베이스 설계</a:t>
            </a:r>
            <a:endParaRPr lang="ko-KR" altLang="en-US" dirty="0">
              <a:latin typeface="+mj-ea"/>
              <a:ea typeface="+mj-ea"/>
            </a:endParaRPr>
          </a:p>
        </p:txBody>
      </p:sp>
      <p:pic>
        <p:nvPicPr>
          <p:cNvPr id="5122" name="Picture 2" descr="C:\Users\Stealth\Desktop\데이터베이스 설계00001.bmp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21806"/>
            <a:ext cx="9144000" cy="5309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8158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>
                <a:latin typeface="+mj-ea"/>
                <a:ea typeface="+mj-ea"/>
              </a:rPr>
              <a:t>클래스 다이어그램</a:t>
            </a:r>
            <a:endParaRPr lang="ko-KR" altLang="en-US" dirty="0">
              <a:latin typeface="+mj-ea"/>
              <a:ea typeface="+mj-ea"/>
            </a:endParaRPr>
          </a:p>
        </p:txBody>
      </p:sp>
      <p:graphicFrame>
        <p:nvGraphicFramePr>
          <p:cNvPr id="4" name="개체 3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1835082"/>
              </p:ext>
            </p:extLst>
          </p:nvPr>
        </p:nvGraphicFramePr>
        <p:xfrm>
          <a:off x="3164186" y="2823895"/>
          <a:ext cx="2657193" cy="23019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1" name="포장기 셸 개체" showAsIcon="1" r:id="rId4" imgW="914400" imgH="792360" progId="Package">
                  <p:embed/>
                </p:oleObj>
              </mc:Choice>
              <mc:Fallback>
                <p:oleObj name="포장기 셸 개체" showAsIcon="1" r:id="rId4" imgW="914400" imgH="79236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164186" y="2823895"/>
                        <a:ext cx="2657193" cy="230197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54361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805160" y="506713"/>
            <a:ext cx="5962650" cy="638174"/>
          </a:xfrm>
        </p:spPr>
        <p:txBody>
          <a:bodyPr>
            <a:normAutofit/>
          </a:bodyPr>
          <a:lstStyle/>
          <a:p>
            <a:r>
              <a:rPr lang="en-US" altLang="ko-KR" dirty="0" smtClean="0">
                <a:latin typeface="+mj-ea"/>
                <a:ea typeface="+mj-ea"/>
              </a:rPr>
              <a:t>UI </a:t>
            </a:r>
            <a:r>
              <a:rPr lang="ko-KR" altLang="en-US" dirty="0" smtClean="0">
                <a:latin typeface="+mj-ea"/>
                <a:ea typeface="+mj-ea"/>
              </a:rPr>
              <a:t>설계</a:t>
            </a:r>
            <a:endParaRPr lang="ko-KR" altLang="en-US" dirty="0">
              <a:latin typeface="+mj-ea"/>
              <a:ea typeface="+mj-ea"/>
            </a:endParaRPr>
          </a:p>
        </p:txBody>
      </p:sp>
      <p:pic>
        <p:nvPicPr>
          <p:cNvPr id="11266" name="Picture 2" descr="C:\Users\Stealth\Desktop\카카오 오븐.jfif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36444" y1="31556" x2="36444" y2="31556"/>
                        <a14:foregroundMark x1="73333" y1="24444" x2="73333" y2="24444"/>
                        <a14:foregroundMark x1="73333" y1="35556" x2="73333" y2="35556"/>
                        <a14:foregroundMark x1="72889" y1="44000" x2="72889" y2="44000"/>
                        <a14:foregroundMark x1="82222" y1="43556" x2="82222" y2="43556"/>
                        <a14:foregroundMark x1="83111" y1="78222" x2="83111" y2="78222"/>
                        <a14:foregroundMark x1="61778" y1="82667" x2="61778" y2="82667"/>
                        <a14:foregroundMark x1="46222" y1="80000" x2="46222" y2="80000"/>
                        <a14:foregroundMark x1="24000" y1="74667" x2="24000" y2="74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4340" y="2586258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1860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360" y="1995488"/>
            <a:ext cx="6936935" cy="30565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9" name="제목 1"/>
          <p:cNvSpPr>
            <a:spLocks noGrp="1"/>
          </p:cNvSpPr>
          <p:nvPr>
            <p:ph type="title"/>
          </p:nvPr>
        </p:nvSpPr>
        <p:spPr>
          <a:xfrm>
            <a:off x="1778000" y="542927"/>
            <a:ext cx="5962650" cy="638174"/>
          </a:xfrm>
        </p:spPr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Main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4358640" y="2125980"/>
            <a:ext cx="594360" cy="35052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655820" y="1718489"/>
            <a:ext cx="13821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메인화면으로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이동</a:t>
            </a:r>
            <a:endParaRPr lang="ko-KR" altLang="en-US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7033260" y="2103120"/>
            <a:ext cx="701040" cy="35052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7330440" y="1695629"/>
            <a:ext cx="16273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Cookie 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활용하여 저장</a:t>
            </a:r>
            <a:endParaRPr lang="ko-KR" altLang="en-US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2953670" y="3406140"/>
            <a:ext cx="3203290" cy="66294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542190" y="3051989"/>
            <a:ext cx="27093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키워드를 입력하여 </a:t>
            </a:r>
            <a:r>
              <a:rPr lang="ko-KR" altLang="en-US" sz="120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전체 상품 검색 가능</a:t>
            </a:r>
            <a:endParaRPr lang="ko-KR" altLang="en-US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7272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40" grpId="0" animBg="1"/>
      <p:bldP spid="41" grpId="0"/>
      <p:bldP spid="42" grpId="0" animBg="1"/>
      <p:bldP spid="4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로그인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1140" y="1856988"/>
            <a:ext cx="6096000" cy="3033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3870960" y="3108960"/>
            <a:ext cx="1165860" cy="26488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158740" y="3108960"/>
            <a:ext cx="21932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Cookie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를 활용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일정 </a:t>
            </a:r>
            <a:r>
              <a:rPr lang="ko-KR" altLang="en-US" sz="12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시간동안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로그인 아이디를 기억</a:t>
            </a:r>
            <a:endParaRPr lang="ko-KR" altLang="en-US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383280" y="2179320"/>
            <a:ext cx="3253740" cy="83058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737412" y="1679555"/>
            <a:ext cx="20444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ID, Password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가 </a:t>
            </a:r>
            <a:r>
              <a:rPr lang="ko-KR" altLang="en-US" sz="12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일치여부에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로그인 기능동작</a:t>
            </a:r>
            <a:endParaRPr lang="ko-KR" altLang="en-US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369820" y="4041070"/>
            <a:ext cx="4671060" cy="72905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499399" y="4948534"/>
            <a:ext cx="20457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비회원 </a:t>
            </a:r>
            <a:r>
              <a:rPr lang="ko-KR" altLang="en-US" sz="12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주문시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입력된 값으로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주문 조회 기능</a:t>
            </a:r>
            <a:endParaRPr lang="ko-KR" altLang="en-US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3026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 animBg="1"/>
      <p:bldP spid="7" grpId="0"/>
      <p:bldP spid="8" grpId="0" animBg="1"/>
      <p:bldP spid="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1778000" y="542927"/>
            <a:ext cx="5962650" cy="638174"/>
          </a:xfrm>
        </p:spPr>
        <p:txBody>
          <a:bodyPr/>
          <a:lstStyle/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비회원 주문조회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047" y="1722120"/>
            <a:ext cx="2630457" cy="47253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2952" y="2369820"/>
            <a:ext cx="5406707" cy="2522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595509" y="5015745"/>
            <a:ext cx="24641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로그인 하지 않고 상품을 주문한 뒤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이름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연락처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비밀번호를 입력하여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비회원 주문조회 기능 구현</a:t>
            </a:r>
            <a:endParaRPr lang="ko-KR" altLang="en-US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33757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79" y="3737838"/>
            <a:ext cx="3940175" cy="1349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" y="1869283"/>
            <a:ext cx="7704137" cy="571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39" y="2485788"/>
            <a:ext cx="7704137" cy="563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38" y="3093163"/>
            <a:ext cx="7704137" cy="411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822960" y="1979773"/>
            <a:ext cx="1341120" cy="144922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81000" y="1592284"/>
            <a:ext cx="38555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Session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을 활용 로그인 경우에 따라 </a:t>
            </a:r>
            <a:r>
              <a:rPr lang="en-US" altLang="ko-KR" sz="12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nav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바 출력화면 변화</a:t>
            </a:r>
            <a:endParaRPr lang="ko-KR" altLang="en-US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964292" y="4512153"/>
            <a:ext cx="506572" cy="47132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866900" y="5127964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저장된 카테고리 나타남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카테고리별로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검색 가능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0708" y="3700851"/>
            <a:ext cx="2663032" cy="28450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제목 1"/>
          <p:cNvSpPr>
            <a:spLocks noGrp="1"/>
          </p:cNvSpPr>
          <p:nvPr>
            <p:ph type="title"/>
          </p:nvPr>
        </p:nvSpPr>
        <p:spPr>
          <a:xfrm>
            <a:off x="1778000" y="542927"/>
            <a:ext cx="5962650" cy="638174"/>
          </a:xfrm>
        </p:spPr>
        <p:txBody>
          <a:bodyPr/>
          <a:lstStyle/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로그인 후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Main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15534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9" grpId="0" animBg="1"/>
      <p:bldP spid="1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1778000" y="542927"/>
            <a:ext cx="5962650" cy="638174"/>
          </a:xfrm>
        </p:spPr>
        <p:txBody>
          <a:bodyPr/>
          <a:lstStyle/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회원가입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8566" y="1537793"/>
            <a:ext cx="3605213" cy="1501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9" name="Picture 5" descr="C:\Users\j\Desktop\JAVA\JSPeclipse\쇼핑몰팀프로젝트\Sharping_physical_backup\쇼핑몰\프로젝트발표자료\사진파일\메인화면\구매자회원가입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041" y="2288680"/>
            <a:ext cx="4924692" cy="3906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직사각형 15"/>
          <p:cNvSpPr/>
          <p:nvPr/>
        </p:nvSpPr>
        <p:spPr>
          <a:xfrm>
            <a:off x="2964180" y="3107533"/>
            <a:ext cx="762000" cy="25288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809446" y="3107533"/>
            <a:ext cx="21499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DB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에 중복된 값이 있는지 확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인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624840" y="3469604"/>
            <a:ext cx="2461259" cy="74208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26198" y="3499272"/>
            <a:ext cx="31053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암호화 작업하여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해싱된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값이 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DB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에 저장된다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비밀번호 일치하지 않으면 진행불가</a:t>
            </a:r>
            <a:endParaRPr lang="ko-KR" altLang="en-US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719772" y="5015872"/>
            <a:ext cx="4164648" cy="69559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086585" y="5015872"/>
            <a:ext cx="13821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카카오 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API </a:t>
            </a:r>
          </a:p>
          <a:p>
            <a:pPr algn="ctr"/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활용하여 주소입력</a:t>
            </a:r>
            <a:endParaRPr lang="ko-KR" altLang="en-US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6153" name="Picture 9" descr="C:\Users\j\Desktop\JAVA\JSPeclipse\쇼핑몰팀프로젝트\Sharping_physical_backup\쇼핑몰\프로젝트발표자료\사진파일\회원가입\판매자회원가입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040" y="1645882"/>
            <a:ext cx="4575826" cy="4854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직사각형 22"/>
          <p:cNvSpPr/>
          <p:nvPr/>
        </p:nvSpPr>
        <p:spPr>
          <a:xfrm>
            <a:off x="624840" y="3226320"/>
            <a:ext cx="2827020" cy="49616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563814" y="3083773"/>
            <a:ext cx="20457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문자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API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활용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인증번호를 </a:t>
            </a:r>
            <a:r>
              <a:rPr lang="ko-KR" altLang="en-US" sz="12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랜덤값으로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전송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인증번호 불일치 시 진행불가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43129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61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  <p:bldP spid="17" grpId="0"/>
      <p:bldP spid="17" grpId="1"/>
      <p:bldP spid="18" grpId="0" animBg="1"/>
      <p:bldP spid="18" grpId="1" animBg="1"/>
      <p:bldP spid="19" grpId="0"/>
      <p:bldP spid="19" grpId="1"/>
      <p:bldP spid="20" grpId="0" animBg="1"/>
      <p:bldP spid="20" grpId="1" animBg="1"/>
      <p:bldP spid="21" grpId="0"/>
      <p:bldP spid="21" grpId="1"/>
      <p:bldP spid="23" grpId="0" animBg="1"/>
      <p:bldP spid="2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30001" y="759269"/>
            <a:ext cx="2188421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altLang="ko-KR" sz="3200" dirty="0">
                <a:solidFill>
                  <a:srgbClr val="1C3844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j-cs"/>
              </a:rPr>
              <a:t>Contents</a:t>
            </a:r>
            <a:endParaRPr lang="ko-KR" altLang="en-US" sz="3200" dirty="0">
              <a:solidFill>
                <a:srgbClr val="1C3844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+mj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886306" y="1637168"/>
            <a:ext cx="16642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소개</a:t>
            </a:r>
            <a:endParaRPr lang="en-US" altLang="ko-KR" sz="20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1196251" y="1600200"/>
            <a:ext cx="486858" cy="480131"/>
          </a:xfrm>
          <a:prstGeom prst="roundRect">
            <a:avLst/>
          </a:prstGeom>
          <a:solidFill>
            <a:srgbClr val="2D58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251167" y="1627899"/>
            <a:ext cx="377026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altLang="ko-KR" sz="240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j-cs"/>
              </a:rPr>
              <a:t>1</a:t>
            </a:r>
            <a:endParaRPr lang="ko-KR" altLang="en-US" sz="240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+mj-cs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141181" y="2232613"/>
            <a:ext cx="11544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설계 준비</a:t>
            </a:r>
            <a:endParaRPr lang="en-US" altLang="ko-KR" sz="2000" spc="-1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1196251" y="2195645"/>
            <a:ext cx="486858" cy="480131"/>
          </a:xfrm>
          <a:prstGeom prst="roundRect">
            <a:avLst/>
          </a:prstGeom>
          <a:solidFill>
            <a:srgbClr val="2D58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1251167" y="2223344"/>
            <a:ext cx="377026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altLang="ko-KR" sz="240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j-cs"/>
              </a:rPr>
              <a:t>2</a:t>
            </a:r>
            <a:endParaRPr lang="ko-KR" altLang="en-US" sz="240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+mj-c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398462" y="2828058"/>
            <a:ext cx="6399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설계</a:t>
            </a:r>
            <a:endParaRPr lang="en-US" altLang="ko-KR" sz="2000" spc="-1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4" name="모서리가 둥근 직사각형 23"/>
          <p:cNvSpPr/>
          <p:nvPr/>
        </p:nvSpPr>
        <p:spPr>
          <a:xfrm>
            <a:off x="1196251" y="2791090"/>
            <a:ext cx="486858" cy="480131"/>
          </a:xfrm>
          <a:prstGeom prst="roundRect">
            <a:avLst/>
          </a:prstGeom>
          <a:solidFill>
            <a:srgbClr val="2D58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1251167" y="2818789"/>
            <a:ext cx="377026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altLang="ko-KR" sz="240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j-cs"/>
              </a:rPr>
              <a:t>3</a:t>
            </a:r>
            <a:endParaRPr lang="ko-KR" altLang="en-US" sz="240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+mj-cs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398462" y="3438856"/>
            <a:ext cx="6399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구현</a:t>
            </a:r>
            <a:endParaRPr lang="en-US" altLang="ko-KR" sz="2000" spc="-1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7" name="모서리가 둥근 직사각형 26"/>
          <p:cNvSpPr/>
          <p:nvPr/>
        </p:nvSpPr>
        <p:spPr>
          <a:xfrm>
            <a:off x="1196251" y="3401888"/>
            <a:ext cx="486858" cy="480131"/>
          </a:xfrm>
          <a:prstGeom prst="roundRect">
            <a:avLst/>
          </a:prstGeom>
          <a:solidFill>
            <a:srgbClr val="2D58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1251167" y="3429587"/>
            <a:ext cx="377026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altLang="ko-KR" sz="240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j-cs"/>
              </a:rPr>
              <a:t>4</a:t>
            </a:r>
            <a:endParaRPr lang="ko-KR" altLang="en-US" sz="240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+mj-cs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274230" y="4056076"/>
            <a:ext cx="8883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마무리</a:t>
            </a:r>
            <a:endParaRPr lang="en-US" altLang="ko-KR" sz="2000" spc="-1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1196251" y="4019108"/>
            <a:ext cx="486858" cy="480131"/>
          </a:xfrm>
          <a:prstGeom prst="roundRect">
            <a:avLst/>
          </a:prstGeom>
          <a:solidFill>
            <a:srgbClr val="2D58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1251167" y="4046807"/>
            <a:ext cx="377027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altLang="ko-KR" sz="2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j-cs"/>
              </a:rPr>
              <a:t>5</a:t>
            </a:r>
            <a:endParaRPr lang="ko-KR" altLang="en-US" sz="24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217472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1778000" y="542927"/>
            <a:ext cx="5962650" cy="638174"/>
          </a:xfrm>
        </p:spPr>
        <p:txBody>
          <a:bodyPr>
            <a:normAutofit/>
          </a:bodyPr>
          <a:lstStyle/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최근 본 상품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5122" name="Picture 2" descr="C:\Users\j\Desktop\JAVA\JSPeclipse\쇼핑몰팀프로젝트\Sharping_physical_backup\쇼핑몰\프로젝트발표자료\사진파일\메인화면\최근 본 상품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084" y="2181542"/>
            <a:ext cx="8509635" cy="2786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707832" y="5165795"/>
            <a:ext cx="56921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Cookie 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활용하여 선택한 상품페이지의 정보를 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List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로 나열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</a:p>
          <a:p>
            <a:pPr algn="ctr"/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중복된 상품은 한가지만 보여준다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20042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ID/PW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찾기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535089" y="1147405"/>
            <a:ext cx="4512484" cy="4298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en-US" altLang="ko-KR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ID </a:t>
            </a:r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찾기 </a:t>
            </a:r>
            <a:r>
              <a:rPr lang="en-US" altLang="ko-KR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(1)</a:t>
            </a:r>
            <a:r>
              <a:rPr lang="ko-KR" altLang="en-US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이메일</a:t>
            </a:r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7173" name="Picture 5" descr="C:\Users\j\Desktop\JAVA\JSPeclipse\쇼핑몰팀프로젝트\Sharping_physical_backup\쇼핑몰\프로젝트발표자료\사진파일\아이디 비번 찾기\아이디 찾기\아이디 찾기 - 이메일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524" y="2111058"/>
            <a:ext cx="3767455" cy="3344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C:\Users\j\Desktop\JAVA\JSPeclipse\쇼핑몰팀프로젝트\Sharping_physical_backup\쇼핑몰\프로젝트발표자료\사진파일\아이디 비번 찾기\아이디 찾기\아이디 찾기 - 인증 코드 발급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0709" y="1644631"/>
            <a:ext cx="3625531" cy="1593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5" name="Picture 7" descr="C:\Users\j\Desktop\JAVA\JSPeclipse\쇼핑몰팀프로젝트\Sharping_physical_backup\쇼핑몰\프로젝트발표자료\사진파일\아이디 비번 찾기\아이디 찾기\아이디 찾기 - 인증 코드 인증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0709" y="3315081"/>
            <a:ext cx="3625531" cy="2955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/>
          <p:cNvSpPr/>
          <p:nvPr/>
        </p:nvSpPr>
        <p:spPr>
          <a:xfrm>
            <a:off x="762000" y="4118846"/>
            <a:ext cx="2301240" cy="39254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65161" y="5477410"/>
            <a:ext cx="29641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Spring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mail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서비스를 활용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가입시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등록한 </a:t>
            </a:r>
            <a:r>
              <a:rPr lang="ko-KR" altLang="en-US" sz="12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이메일로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랜덤값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인증코드 발송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543741" y="3783489"/>
            <a:ext cx="29641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인증번호 일치하면 </a:t>
            </a:r>
            <a:endParaRPr lang="en-US" altLang="ko-KR" sz="1200" dirty="0" smtClean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아이디 찾기 가능</a:t>
            </a:r>
            <a:endParaRPr lang="en-US" altLang="ko-KR" sz="1200" dirty="0" smtClean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73655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  <p:bldP spid="1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1778000" y="542927"/>
            <a:ext cx="5962650" cy="638174"/>
          </a:xfrm>
        </p:spPr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ID/PW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찾기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535089" y="1147405"/>
            <a:ext cx="4512484" cy="4298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en-US" altLang="ko-KR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ID </a:t>
            </a:r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찾기 </a:t>
            </a:r>
            <a:r>
              <a:rPr lang="en-US" altLang="ko-KR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(2)</a:t>
            </a:r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문자인증</a:t>
            </a:r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8194" name="Picture 2" descr="C:\Users\j\Desktop\JAVA\JSPeclipse\쇼핑몰팀프로젝트\Sharping_physical_backup\쇼핑몰\프로젝트발표자료\사진파일\아이디 비번 찾기\아이디 찾기\아이디 찾기 - 문자 인증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785" y="2111058"/>
            <a:ext cx="3767454" cy="3344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5" name="Picture 3" descr="C:\Users\j\Desktop\JAVA\JSPeclipse\쇼핑몰팀프로젝트\Sharping_physical_backup\쇼핑몰\프로젝트발표자료\사진파일\아이디 비번 찾기\아이디 찾기\아이디 찾기 - 휴대폰 인증 번호 인증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6445" y="2111058"/>
            <a:ext cx="3767454" cy="3344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4966591" y="2773998"/>
            <a:ext cx="29641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인증번호 일치하면 </a:t>
            </a:r>
            <a:endParaRPr lang="en-US" altLang="ko-KR" sz="1200" dirty="0" smtClean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아이디 찾기 가능</a:t>
            </a:r>
            <a:endParaRPr lang="en-US" altLang="ko-KR" sz="1200" dirty="0" smtClean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98547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1778000" y="542927"/>
            <a:ext cx="5962650" cy="638174"/>
          </a:xfrm>
        </p:spPr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ID/PW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찾기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535089" y="1147405"/>
            <a:ext cx="4512484" cy="4298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비밀번호 재설정 </a:t>
            </a:r>
            <a:r>
              <a:rPr lang="en-US" altLang="ko-KR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(1)</a:t>
            </a:r>
            <a:r>
              <a:rPr lang="ko-KR" altLang="en-US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이메일</a:t>
            </a:r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9218" name="Picture 2" descr="C:\Users\j\Desktop\JAVA\JSPeclipse\쇼핑몰팀프로젝트\Sharping_physical_backup\쇼핑몰\프로젝트발표자료\사진파일\아이디 비번 찾기\비번 재설정\비밀번호 재설정 - 아이디 체크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851" y="2269462"/>
            <a:ext cx="3830411" cy="2889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9" name="Picture 3" descr="C:\Users\j\Desktop\JAVA\JSPeclipse\쇼핑몰팀프로젝트\Sharping_physical_backup\쇼핑몰\프로젝트발표자료\사진파일\아이디 비번 찾기\비번 재설정\비밀번호 재설정 - 이메일 인증 후 변경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8611" y="2269462"/>
            <a:ext cx="3830411" cy="2889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935611" y="3122285"/>
            <a:ext cx="29641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DB</a:t>
            </a:r>
            <a:r>
              <a:rPr lang="ko-KR" altLang="en-US" sz="12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 저장된 아이디</a:t>
            </a:r>
            <a:endParaRPr lang="en-US" altLang="ko-KR" sz="1200" dirty="0" smtClean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입력 시 진행 가능</a:t>
            </a:r>
            <a:endParaRPr lang="en-US" altLang="ko-KR" sz="1200" dirty="0" smtClean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027551" y="5241190"/>
            <a:ext cx="29641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ID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찾기와 동일한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인증 과정 후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새 비밀번호로 변경 가능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36082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1778000" y="542927"/>
            <a:ext cx="5962650" cy="638174"/>
          </a:xfrm>
        </p:spPr>
        <p:txBody>
          <a:bodyPr>
            <a:normAutofit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ID/PW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찾기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535089" y="1147405"/>
            <a:ext cx="4512484" cy="4298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비밀번호 재설정 </a:t>
            </a:r>
            <a:r>
              <a:rPr lang="en-US" altLang="ko-KR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(2)</a:t>
            </a:r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문자 인증</a:t>
            </a:r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5" name="Picture 2" descr="C:\Users\j\Desktop\JAVA\JSPeclipse\쇼핑몰팀프로젝트\Sharping_physical_backup\쇼핑몰\프로젝트발표자료\사진파일\아이디 비번 찾기\비번 재설정\비밀번호 재설정 - 아이디 체크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851" y="2269462"/>
            <a:ext cx="3830411" cy="2889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935611" y="3122285"/>
            <a:ext cx="29641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DB</a:t>
            </a:r>
            <a:r>
              <a:rPr lang="ko-KR" altLang="en-US" sz="12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 저장된 아이디</a:t>
            </a:r>
            <a:endParaRPr lang="en-US" altLang="ko-KR" sz="1200" dirty="0" smtClean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입력 시 진행 가능</a:t>
            </a:r>
            <a:endParaRPr lang="en-US" altLang="ko-KR" sz="1200" dirty="0" smtClean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0242" name="Picture 2" descr="C:\Users\j\Desktop\JAVA\JSPeclipse\쇼핑몰팀프로젝트\Sharping_physical_backup\쇼핑몰\프로젝트발표자료\사진파일\아이디 비번 찾기\비번 재설정\비밀번호 재설정 - 문자인증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891" y="2257383"/>
            <a:ext cx="3830411" cy="2889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5027551" y="5241190"/>
            <a:ext cx="29641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ID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찾기와 동일한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인증 과정 후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새 비밀번호로 변경 가능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9256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031" y="1711387"/>
            <a:ext cx="8622409" cy="2122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1778000" y="542927"/>
            <a:ext cx="5962650" cy="638174"/>
          </a:xfrm>
        </p:spPr>
        <p:txBody>
          <a:bodyPr>
            <a:normAutofit/>
          </a:bodyPr>
          <a:lstStyle/>
          <a:p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마이페이지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3075" name="Picture 3" descr="C:\Users\j\Desktop\JAVA\JSPeclipse\쇼핑몰팀프로젝트\Sharping_physical_backup\쇼핑몰\프로젝트발표자료\사진파일\마이페이지\일자선택기능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699" y="3959225"/>
            <a:ext cx="2103438" cy="1851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83699" y="5865444"/>
            <a:ext cx="19507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일자 별 검색 기능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035526" y="2036763"/>
            <a:ext cx="1962459" cy="39344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9" name="꺾인 연결선 8"/>
          <p:cNvCxnSpPr>
            <a:stCxn id="8" idx="1"/>
          </p:cNvCxnSpPr>
          <p:nvPr/>
        </p:nvCxnSpPr>
        <p:spPr>
          <a:xfrm rot="10800000" flipV="1">
            <a:off x="786928" y="2233485"/>
            <a:ext cx="248599" cy="1671826"/>
          </a:xfrm>
          <a:prstGeom prst="bentConnector2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 descr="C:\Users\j\Desktop\JAVA\JSPeclipse\쇼핑몰팀프로젝트\Sharping_physical_backup\쇼핑몰\프로젝트발표자료\사진파일\마이페이지\주문상태 별 정렬기능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7345" y="3959224"/>
            <a:ext cx="1890063" cy="1851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3013226" y="5865445"/>
            <a:ext cx="17641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주문 상태 별 정렬 기능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920490" y="2067115"/>
            <a:ext cx="727710" cy="34912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7" name="꺾인 연결선 16"/>
          <p:cNvCxnSpPr/>
          <p:nvPr/>
        </p:nvCxnSpPr>
        <p:spPr>
          <a:xfrm rot="16200000" flipH="1">
            <a:off x="3483293" y="3186807"/>
            <a:ext cx="1513205" cy="1"/>
          </a:xfrm>
          <a:prstGeom prst="bent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7036994" y="4151239"/>
            <a:ext cx="18784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주문상태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입금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주문 취소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기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능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7677150" y="2948749"/>
            <a:ext cx="727710" cy="68599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3077" name="Picture 5" descr="C:\Users\j\Desktop\JAVA\JSPeclipse\쇼핑몰팀프로젝트\Sharping_physical_backup\쇼핑몰\프로젝트발표자료\사진파일\마이페이지\주문 상태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324" y="3959225"/>
            <a:ext cx="1169670" cy="2381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9" name="꺾인 연결선 28"/>
          <p:cNvCxnSpPr>
            <a:stCxn id="27" idx="1"/>
            <a:endCxn id="3077" idx="0"/>
          </p:cNvCxnSpPr>
          <p:nvPr/>
        </p:nvCxnSpPr>
        <p:spPr>
          <a:xfrm rot="10800000" flipV="1">
            <a:off x="6452160" y="3291745"/>
            <a:ext cx="1224991" cy="667480"/>
          </a:xfrm>
          <a:prstGeom prst="bentConnector2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710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15" grpId="0"/>
      <p:bldP spid="16" grpId="0" animBg="1"/>
      <p:bldP spid="26" grpId="0"/>
      <p:bldP spid="2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1778000" y="542927"/>
            <a:ext cx="5962650" cy="638174"/>
          </a:xfrm>
        </p:spPr>
        <p:txBody>
          <a:bodyPr>
            <a:normAutofit/>
          </a:bodyPr>
          <a:lstStyle/>
          <a:p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마이페이지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535089" y="1147405"/>
            <a:ext cx="4512484" cy="4298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입금하기</a:t>
            </a:r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4098" name="Picture 2" descr="C:\Users\j\Desktop\JAVA\JSPeclipse\쇼핑몰팀프로젝트\Sharping_physical_backup\쇼핑몰\프로젝트발표자료\사진파일\마이페이지\무통장입금하기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865" y="2478246"/>
            <a:ext cx="3451225" cy="194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j\Desktop\JAVA\JSPeclipse\쇼핑몰팀프로젝트\Sharping_physical_backup\쇼핑몰\프로젝트발표자료\사진파일\마이페이지\카드결제 입금하기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4023" y="1866900"/>
            <a:ext cx="4515156" cy="3287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230146" y="4547909"/>
            <a:ext cx="17641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무통장 입금하기 기능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619510" y="5317529"/>
            <a:ext cx="17641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아임포트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API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를 활용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카드결제 입금하기 기능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7817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C:\Users\j\Desktop\JAVA\JSPeclipse\쇼핑몰팀프로젝트\Sharping_physical_backup\쇼핑몰\프로젝트발표자료\사진파일\회원정보수정\구매자회원정보수정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416" y="1645921"/>
            <a:ext cx="3876359" cy="4037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7" name="Picture 3" descr="C:\Users\j\Desktop\JAVA\JSPeclipse\쇼핑몰팀프로젝트\Sharping_physical_backup\쇼핑몰\프로젝트발표자료\사진파일\회원정보수정\판매자회원정보수정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2936" y="1645921"/>
            <a:ext cx="3876359" cy="4037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772031" y="5843170"/>
            <a:ext cx="29641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비밀번호를 제외 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가입시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등록한 정보 출력 후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수정 가능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1778000" y="542927"/>
            <a:ext cx="5962650" cy="638174"/>
          </a:xfrm>
        </p:spPr>
        <p:txBody>
          <a:bodyPr>
            <a:normAutofit/>
          </a:bodyPr>
          <a:lstStyle/>
          <a:p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마이페이지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535089" y="1147405"/>
            <a:ext cx="4512484" cy="4298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회원정보 수정</a:t>
            </a:r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7754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1778000" y="542927"/>
            <a:ext cx="5962650" cy="638174"/>
          </a:xfrm>
        </p:spPr>
        <p:txBody>
          <a:bodyPr>
            <a:normAutofit/>
          </a:bodyPr>
          <a:lstStyle/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회원정보수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정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2535089" y="1147405"/>
            <a:ext cx="4512484" cy="4298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회원 탈퇴</a:t>
            </a:r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2290" name="Picture 2" descr="C:\Users\j\Desktop\JAVA\JSPeclipse\쇼핑몰팀프로젝트\Sharping_physical_backup\쇼핑몰\프로젝트발표자료\사진파일\회원정보수정\회원 탈퇴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3980" y="1989138"/>
            <a:ext cx="6187440" cy="2899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975610" y="5119270"/>
            <a:ext cx="29641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해당 아이디의 비밀번호 입력 시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회원 탈퇴 가능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3159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200" y="2477135"/>
            <a:ext cx="7922260" cy="213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1778000" y="542927"/>
            <a:ext cx="5962650" cy="638174"/>
          </a:xfrm>
        </p:spPr>
        <p:txBody>
          <a:bodyPr>
            <a:normAutofit/>
          </a:bodyPr>
          <a:lstStyle/>
          <a:p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마이페이지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535089" y="1147405"/>
            <a:ext cx="4512484" cy="4298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판매자 전환</a:t>
            </a:r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028" name="Picture 4" descr="C:\Users\j\Desktop\JAVA\JSPeclipse\쇼핑몰팀프로젝트\Sharping_physical_backup\쇼핑몰\프로젝트발표자료\사진파일\메인화면\구매자nav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200" y="1783018"/>
            <a:ext cx="7750175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4898707" y="1872496"/>
            <a:ext cx="679133" cy="39254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21126" y="3296264"/>
            <a:ext cx="29641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판매하기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판매자 전환을 통해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구매자회원에서 </a:t>
            </a:r>
            <a:r>
              <a:rPr lang="ko-KR" altLang="en-US" sz="12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판매자회원으로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전환 가능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68301" y="2695456"/>
            <a:ext cx="538480" cy="28396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029" name="Picture 5" descr="C:\Users\j\Desktop\JAVA\JSPeclipse\쇼핑몰팀프로젝트\Sharping_physical_backup\쇼핑몰\프로젝트발표자료\사진파일\마이페이지\판매자회원전환하기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0576" y="1577278"/>
            <a:ext cx="5083175" cy="4579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8898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  <p:bldP spid="1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소개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287189" y="1715690"/>
            <a:ext cx="4512484" cy="4298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20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명</a:t>
            </a:r>
            <a:r>
              <a:rPr lang="en-US" altLang="ko-KR" sz="2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0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#</a:t>
            </a:r>
            <a:r>
              <a:rPr lang="en-US" altLang="ko-KR" sz="2000" b="1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ing</a:t>
            </a:r>
            <a:r>
              <a:rPr lang="en-US" altLang="ko-KR" sz="20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(sharping)</a:t>
            </a:r>
          </a:p>
        </p:txBody>
      </p:sp>
      <p:pic>
        <p:nvPicPr>
          <p:cNvPr id="2050" name="Picture 2" descr="C:\Users\j\Desktop\JAVA\JSPeclipse\쇼핑몰팀프로젝트\Sharping_physical_backup\쇼핑몰\프로젝트발표자료\사진파일\인터넷쇼핑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8536" y="346598"/>
            <a:ext cx="3168055" cy="3168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직사각형 22"/>
          <p:cNvSpPr/>
          <p:nvPr/>
        </p:nvSpPr>
        <p:spPr>
          <a:xfrm>
            <a:off x="150029" y="2016022"/>
            <a:ext cx="5321347" cy="33408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6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종합 쇼핑몰이지만 불필요한 </a:t>
            </a:r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UI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와 기능들을 제외하고 사용자에게 기본적으로 필요한 요소들로만 구성하여 이용이 편리한 사이트를 개발하고자 하였다</a:t>
            </a:r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endParaRPr lang="en-US" altLang="ko-KR" sz="16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en-US" altLang="ko-KR" sz="16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Java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와 </a:t>
            </a:r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JSP, Spring Framework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활용하여 프로젝트를 진행하였으며</a:t>
            </a:r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4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명의 팀원이 </a:t>
            </a:r>
            <a:r>
              <a:rPr lang="en-US" altLang="ko-KR" sz="16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을 </a:t>
            </a:r>
            <a:r>
              <a:rPr lang="ko-KR" altLang="en-US" sz="16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기반으로 한 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협업으로 개인 개발능력 향상 및 협업능력 향상을 목표로 한다</a:t>
            </a:r>
            <a:r>
              <a:rPr lang="en-US" altLang="ko-KR" sz="16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endParaRPr lang="en-US" altLang="ko-KR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▶주제 선정 이유 </a:t>
            </a:r>
            <a:endParaRPr lang="en-US" altLang="ko-KR" sz="16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6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종합 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쇼핑몰의 </a:t>
            </a:r>
            <a:r>
              <a:rPr lang="ko-KR" altLang="en-US" sz="16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기능을 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나만의 알고리즘으로  구현함으로써 </a:t>
            </a:r>
            <a:r>
              <a:rPr lang="ko-KR" altLang="en-US" sz="16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지금까지 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공부한 </a:t>
            </a:r>
            <a:r>
              <a:rPr lang="ko-KR" altLang="en-US" sz="16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기술들을 다듬어 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탄탄한 기본기를 갖추자</a:t>
            </a:r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!</a:t>
            </a:r>
            <a:endParaRPr lang="ko-KR" altLang="en-US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77931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j\Desktop\JAVA\JSPeclipse\쇼핑몰팀프로젝트\Sharping_physical_backup\쇼핑몰\프로젝트발표자료\사진파일\마이페이지\배송주소록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50" y="1752057"/>
            <a:ext cx="8997950" cy="1250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j\Desktop\JAVA\JSPeclipse\쇼핑몰팀프로젝트\Sharping_physical_backup\쇼핑몰\프로젝트발표자료\사진파일\마이페이지\배송주소록 신규등록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901" y="3089910"/>
            <a:ext cx="3254375" cy="2949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0226" y="3108960"/>
            <a:ext cx="3094037" cy="2911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778000" y="542927"/>
            <a:ext cx="5962650" cy="638174"/>
          </a:xfrm>
        </p:spPr>
        <p:txBody>
          <a:bodyPr>
            <a:normAutofit/>
          </a:bodyPr>
          <a:lstStyle/>
          <a:p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마이페이지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535089" y="1147405"/>
            <a:ext cx="4512484" cy="4298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배송 주소록</a:t>
            </a:r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309241" y="1894184"/>
            <a:ext cx="29641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배송주소록 등록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수정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삭제 가능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27953" y="1956316"/>
            <a:ext cx="679133" cy="26872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32613" y="2611636"/>
            <a:ext cx="705643" cy="26872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2" name="꺾인 연결선 11"/>
          <p:cNvCxnSpPr>
            <a:endCxn id="2051" idx="1"/>
          </p:cNvCxnSpPr>
          <p:nvPr/>
        </p:nvCxnSpPr>
        <p:spPr>
          <a:xfrm rot="16200000" flipH="1">
            <a:off x="-590149" y="3066648"/>
            <a:ext cx="2339658" cy="656441"/>
          </a:xfrm>
          <a:prstGeom prst="bentConnector2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꺾인 연결선 17"/>
          <p:cNvCxnSpPr>
            <a:endCxn id="2053" idx="3"/>
          </p:cNvCxnSpPr>
          <p:nvPr/>
        </p:nvCxnSpPr>
        <p:spPr>
          <a:xfrm rot="5400000">
            <a:off x="6674568" y="3657362"/>
            <a:ext cx="1677031" cy="137640"/>
          </a:xfrm>
          <a:prstGeom prst="bentConnector2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8585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  <p:bldP spid="11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894" y="1795007"/>
            <a:ext cx="4103686" cy="25255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1778000" y="542927"/>
            <a:ext cx="5962650" cy="638174"/>
          </a:xfrm>
        </p:spPr>
        <p:txBody>
          <a:bodyPr>
            <a:normAutofit/>
          </a:bodyPr>
          <a:lstStyle/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판매자 페이지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535089" y="1147405"/>
            <a:ext cx="4512484" cy="4298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상품 등록</a:t>
            </a:r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288030" y="2396986"/>
            <a:ext cx="563880" cy="49861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8413" y="4041458"/>
            <a:ext cx="206375" cy="212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2876869" y="4368451"/>
            <a:ext cx="17449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카테고리 소분류 선택 시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카테고리 자동 입력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0" name="꺾인 연결선 9"/>
          <p:cNvCxnSpPr>
            <a:stCxn id="6" idx="2"/>
            <a:endCxn id="2052" idx="3"/>
          </p:cNvCxnSpPr>
          <p:nvPr/>
        </p:nvCxnSpPr>
        <p:spPr>
          <a:xfrm rot="5400000">
            <a:off x="1896268" y="2474119"/>
            <a:ext cx="1252222" cy="2095182"/>
          </a:xfrm>
          <a:prstGeom prst="bentConnector2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894" y="4366260"/>
            <a:ext cx="2720975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1848" y="993775"/>
            <a:ext cx="4293102" cy="5456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7840" y="1056640"/>
            <a:ext cx="2773680" cy="30911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7840" y="4544060"/>
            <a:ext cx="1386840" cy="152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5378" y="4280503"/>
            <a:ext cx="1082675" cy="130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8" name="Picture 10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5377" y="6239193"/>
            <a:ext cx="1082675" cy="130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" name="직사각형 24"/>
          <p:cNvSpPr/>
          <p:nvPr/>
        </p:nvSpPr>
        <p:spPr>
          <a:xfrm>
            <a:off x="5516880" y="4229417"/>
            <a:ext cx="487680" cy="21304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5516880" y="6187757"/>
            <a:ext cx="487680" cy="21304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078053" y="4617982"/>
            <a:ext cx="17449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이미지 파일 선택하여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상품이미지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썸네일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업로드 후 지정된 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경로에 사진파일 저장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76000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/>
      <p:bldP spid="25" grpId="0" animBg="1"/>
      <p:bldP spid="26" grpId="0" animBg="1"/>
      <p:bldP spid="2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0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3117" y="1688719"/>
            <a:ext cx="6111875" cy="35820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1778000" y="542927"/>
            <a:ext cx="5962650" cy="638174"/>
          </a:xfrm>
        </p:spPr>
        <p:txBody>
          <a:bodyPr>
            <a:normAutofit/>
          </a:bodyPr>
          <a:lstStyle/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판매자 페이지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535089" y="1147405"/>
            <a:ext cx="4512484" cy="4298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상품 등록</a:t>
            </a:r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6984" y="3311635"/>
            <a:ext cx="892015" cy="2359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3655229" y="3288918"/>
            <a:ext cx="19386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상품 진열 여부 선택 가능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3081" name="Picture 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3117" y="4973732"/>
            <a:ext cx="6111874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2" name="Picture 1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3117" y="4981352"/>
            <a:ext cx="6111875" cy="892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3" name="Picture 1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3117" y="4989227"/>
            <a:ext cx="6111875" cy="1050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직사각형 17"/>
          <p:cNvSpPr/>
          <p:nvPr/>
        </p:nvSpPr>
        <p:spPr>
          <a:xfrm>
            <a:off x="2536984" y="5027231"/>
            <a:ext cx="663416" cy="24352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269868" y="5191523"/>
            <a:ext cx="17449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옵션추가 버튼 클릭 시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최대 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차 옵션추가 가능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옵션명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지정 가능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15604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0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0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8" grpId="0" animBg="1"/>
      <p:bldP spid="11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610" y="1816733"/>
            <a:ext cx="7810500" cy="1844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1778000" y="542927"/>
            <a:ext cx="5962650" cy="638174"/>
          </a:xfrm>
        </p:spPr>
        <p:txBody>
          <a:bodyPr>
            <a:normAutofit/>
          </a:bodyPr>
          <a:lstStyle/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판매자 페이지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535089" y="1147405"/>
            <a:ext cx="4512484" cy="4298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상품 관리</a:t>
            </a:r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125389" y="2111802"/>
            <a:ext cx="490051" cy="98191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25389" y="3236214"/>
            <a:ext cx="17449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썸네일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이미지 확인가능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558540" y="2112864"/>
            <a:ext cx="569129" cy="98191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940134" y="3161643"/>
            <a:ext cx="17449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배송비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원일 경우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무료배송 표시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4409609" y="2112864"/>
            <a:ext cx="1815931" cy="98191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465320" y="3172968"/>
            <a:ext cx="17449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구매수와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매출총액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누적 표시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6619409" y="2111802"/>
            <a:ext cx="558631" cy="98191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026233" y="3143670"/>
            <a:ext cx="17449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진열 여부 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ON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이어야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상품 검색이 가능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822960" y="1816732"/>
            <a:ext cx="325289" cy="127698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268294" y="3723894"/>
            <a:ext cx="17449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체크박스 기능을 활용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전체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개별 삭제 가능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7" name="꺾인 연결선 16"/>
          <p:cNvCxnSpPr>
            <a:stCxn id="15" idx="2"/>
            <a:endCxn id="16" idx="1"/>
          </p:cNvCxnSpPr>
          <p:nvPr/>
        </p:nvCxnSpPr>
        <p:spPr>
          <a:xfrm rot="16200000" flipH="1">
            <a:off x="3696445" y="382878"/>
            <a:ext cx="861008" cy="6282689"/>
          </a:xfrm>
          <a:prstGeom prst="bentConnector2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384" y="4185559"/>
            <a:ext cx="8183476" cy="21009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384" y="4185558"/>
            <a:ext cx="8183476" cy="21009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1475" y="2293938"/>
            <a:ext cx="487363" cy="266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2" name="꺾인 연결선 21"/>
          <p:cNvCxnSpPr>
            <a:stCxn id="13" idx="3"/>
            <a:endCxn id="1028" idx="3"/>
          </p:cNvCxnSpPr>
          <p:nvPr/>
        </p:nvCxnSpPr>
        <p:spPr>
          <a:xfrm>
            <a:off x="7178040" y="2602761"/>
            <a:ext cx="1226820" cy="2633268"/>
          </a:xfrm>
          <a:prstGeom prst="bentConnector3">
            <a:avLst>
              <a:gd name="adj1" fmla="val 118634"/>
            </a:avLst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884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8" grpId="0"/>
      <p:bldP spid="8" grpId="1"/>
      <p:bldP spid="9" grpId="0" animBg="1"/>
      <p:bldP spid="9" grpId="1" animBg="1"/>
      <p:bldP spid="10" grpId="0"/>
      <p:bldP spid="10" grpId="1"/>
      <p:bldP spid="11" grpId="0" animBg="1"/>
      <p:bldP spid="11" grpId="1" animBg="1"/>
      <p:bldP spid="12" grpId="0"/>
      <p:bldP spid="12" grpId="1"/>
      <p:bldP spid="13" grpId="0" animBg="1"/>
      <p:bldP spid="14" grpId="0"/>
      <p:bldP spid="15" grpId="0" animBg="1"/>
      <p:bldP spid="15" grpId="1" animBg="1"/>
      <p:bldP spid="16" grpId="0"/>
      <p:bldP spid="16" grpId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C:\Users\j\Desktop\JAVA\JSPeclipse\쇼핑몰팀프로젝트\Sharping_physical_backup\쇼핑몰\프로젝트발표자료\사진파일\판매자 페이지\상품수정세부옵션움짤파일\세부옵션수정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" y="2122740"/>
            <a:ext cx="7955536" cy="3820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1778000" y="542927"/>
            <a:ext cx="5962650" cy="638174"/>
          </a:xfrm>
        </p:spPr>
        <p:txBody>
          <a:bodyPr>
            <a:normAutofit/>
          </a:bodyPr>
          <a:lstStyle/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판매자 페이지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535089" y="1147405"/>
            <a:ext cx="4512484" cy="4298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상품 수정 </a:t>
            </a:r>
            <a:r>
              <a:rPr lang="en-US" altLang="ko-KR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상세옵션 설정</a:t>
            </a:r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128058" y="2273585"/>
            <a:ext cx="392083" cy="101825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26720" y="2551879"/>
            <a:ext cx="17449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기존 업로드 당시 입력한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옵션명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표시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626315" y="3103835"/>
            <a:ext cx="22024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상세 옵션 </a:t>
            </a:r>
            <a:r>
              <a:rPr lang="ko-KR" altLang="en-US" sz="12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입력후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저장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관리 탭으로 삭제 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or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확인 가능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15666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C:\Users\j\Desktop\JAVA\JSPeclipse\쇼핑몰팀프로젝트\Sharping_physical_backup\쇼핑몰\프로젝트발표자료\사진파일\판매자 페이지\상품수정세부옵션움짤파일\옵션 및 수량 설정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" y="2122740"/>
            <a:ext cx="7955536" cy="3820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1778000" y="542927"/>
            <a:ext cx="5962650" cy="638174"/>
          </a:xfrm>
        </p:spPr>
        <p:txBody>
          <a:bodyPr>
            <a:normAutofit/>
          </a:bodyPr>
          <a:lstStyle/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판매자 페이지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535089" y="1147405"/>
            <a:ext cx="4512484" cy="4298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상품 수정 </a:t>
            </a:r>
            <a:r>
              <a:rPr lang="en-US" altLang="ko-KR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–</a:t>
            </a:r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옵션 및 수량 설정</a:t>
            </a:r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33635" y="5513754"/>
            <a:ext cx="29921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저장된 상세 옵션 별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수량 지정 가능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</a:p>
          <a:p>
            <a:pPr algn="ctr"/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및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옵션 관리 탭으로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확인 및 삭제 가능 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82084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1778000" y="542927"/>
            <a:ext cx="5962650" cy="638174"/>
          </a:xfrm>
        </p:spPr>
        <p:txBody>
          <a:bodyPr>
            <a:normAutofit/>
          </a:bodyPr>
          <a:lstStyle/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판매자 페이지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535089" y="1147405"/>
            <a:ext cx="4512484" cy="4298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주문 관리</a:t>
            </a:r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944" y="2280499"/>
            <a:ext cx="7848600" cy="2332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903" y="2327598"/>
            <a:ext cx="914400" cy="1722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356462" y="2327598"/>
            <a:ext cx="988522" cy="26246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60124" y="1833253"/>
            <a:ext cx="17449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상태 별로 검색할 수 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있는 </a:t>
            </a:r>
            <a:r>
              <a:rPr lang="ko-KR" altLang="en-US" sz="12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필터링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기능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7030655" y="3315285"/>
            <a:ext cx="798949" cy="26246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7170" name="Picture 2" descr="C:\Users\j\Desktop\JAVA\JSPeclipse\쇼핑몰팀프로젝트\Sharping_physical_backup\쇼핑몰\프로젝트발표자료\사진파일\판매자 페이지\주문관리\상태 변경 팝업창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7244" y="3707288"/>
            <a:ext cx="4430712" cy="1034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124" y="3968964"/>
            <a:ext cx="4359275" cy="2171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직사각형 13"/>
          <p:cNvSpPr/>
          <p:nvPr/>
        </p:nvSpPr>
        <p:spPr>
          <a:xfrm>
            <a:off x="6049894" y="4304353"/>
            <a:ext cx="704364" cy="38438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009279" y="4823981"/>
            <a:ext cx="21040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결제 완료가 되면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다음 진행으로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배송사와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운송장 번호 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입력 가능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2095" y="3315285"/>
            <a:ext cx="587375" cy="28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직사각형 16"/>
          <p:cNvSpPr/>
          <p:nvPr/>
        </p:nvSpPr>
        <p:spPr>
          <a:xfrm>
            <a:off x="7155978" y="3314548"/>
            <a:ext cx="519608" cy="26246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307945" y="3166040"/>
            <a:ext cx="21040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운송장이 입력되면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배송 중 상태로 변환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배송이 완료 되면 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배송 완료 상태로 변환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00528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1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1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11" grpId="0" animBg="1"/>
      <p:bldP spid="11" grpId="1" animBg="1"/>
      <p:bldP spid="14" grpId="0" animBg="1"/>
      <p:bldP spid="14" grpId="1" animBg="1"/>
      <p:bldP spid="15" grpId="0"/>
      <p:bldP spid="15" grpId="1"/>
      <p:bldP spid="17" grpId="0" animBg="1"/>
      <p:bldP spid="18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1778000" y="542927"/>
            <a:ext cx="5962650" cy="638174"/>
          </a:xfrm>
        </p:spPr>
        <p:txBody>
          <a:bodyPr>
            <a:normAutofit/>
          </a:bodyPr>
          <a:lstStyle/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상품 검색하기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052" name="Picture 4" descr="C:\Users\j\Desktop\JAVA\JSPeclipse\쇼핑몰팀프로젝트\Sharping_physical_backup\쇼핑몰\프로젝트발표자료\사진파일\메인화면\상품검색gif파일\메인에서 상품검색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362" y="2392681"/>
            <a:ext cx="7898907" cy="3804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2535089" y="1147405"/>
            <a:ext cx="4512484" cy="4298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en-US" altLang="ko-KR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Main</a:t>
            </a:r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에서 상품검색</a:t>
            </a:r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248399" y="1813498"/>
            <a:ext cx="21869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검색창에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키워드 </a:t>
            </a:r>
            <a:r>
              <a:rPr lang="ko-KR" altLang="en-US" sz="12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입력시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해당 키워드 포함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상품만 출력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09340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j\Desktop\JAVA\JSPeclipse\쇼핑몰팀프로젝트\Sharping_physical_backup\쇼핑몰\프로젝트발표자료\사진파일\상품검색\카테고리에서 상품검색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362" y="2392681"/>
            <a:ext cx="7898907" cy="3804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j\Desktop\JAVA\JSPeclipse\쇼핑몰팀프로젝트\Sharping_physical_backup\쇼핑몰\프로젝트발표자료\사진파일\메인화면\상품검색gif파일\카테고리에서 상품검색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361" y="2392681"/>
            <a:ext cx="7898907" cy="3804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1778000" y="542927"/>
            <a:ext cx="5962650" cy="638174"/>
          </a:xfrm>
        </p:spPr>
        <p:txBody>
          <a:bodyPr>
            <a:normAutofit/>
          </a:bodyPr>
          <a:lstStyle/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상품 검색하기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535089" y="1147405"/>
            <a:ext cx="4512484" cy="4298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카테고리에서 상품검색</a:t>
            </a:r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248399" y="1813498"/>
            <a:ext cx="22638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카테고리 선택 시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해당 카테고리 포함 상품만 출력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70241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1778000" y="542927"/>
            <a:ext cx="5962650" cy="638174"/>
          </a:xfrm>
        </p:spPr>
        <p:txBody>
          <a:bodyPr>
            <a:normAutofit/>
          </a:bodyPr>
          <a:lstStyle/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상품 검색하기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535089" y="1147405"/>
            <a:ext cx="4512484" cy="4298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필터검</a:t>
            </a:r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색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771535" y="5481756"/>
            <a:ext cx="22638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여러 필터 동시에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검색 가능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641" y="1642703"/>
            <a:ext cx="7873048" cy="24498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846" y="4729958"/>
            <a:ext cx="968375" cy="739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845187" y="2032516"/>
            <a:ext cx="625474" cy="20014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1" name="꺾인 연결선 10"/>
          <p:cNvCxnSpPr>
            <a:stCxn id="9" idx="1"/>
            <a:endCxn id="4099" idx="1"/>
          </p:cNvCxnSpPr>
          <p:nvPr/>
        </p:nvCxnSpPr>
        <p:spPr>
          <a:xfrm rot="10800000" flipV="1">
            <a:off x="703847" y="2132588"/>
            <a:ext cx="141341" cy="2967258"/>
          </a:xfrm>
          <a:prstGeom prst="bentConnector3">
            <a:avLst>
              <a:gd name="adj1" fmla="val 261737"/>
            </a:avLst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9280" y="2232659"/>
            <a:ext cx="6584409" cy="18370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054" y="2223205"/>
            <a:ext cx="807740" cy="2322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직사각형 15"/>
          <p:cNvSpPr/>
          <p:nvPr/>
        </p:nvSpPr>
        <p:spPr>
          <a:xfrm>
            <a:off x="795657" y="2207735"/>
            <a:ext cx="724533" cy="26320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1660" y="2215585"/>
            <a:ext cx="6584409" cy="18464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425" y="5015709"/>
            <a:ext cx="1425575" cy="854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직사각형 19"/>
          <p:cNvSpPr/>
          <p:nvPr/>
        </p:nvSpPr>
        <p:spPr>
          <a:xfrm>
            <a:off x="703846" y="2415539"/>
            <a:ext cx="911594" cy="57150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21" name="꺾인 연결선 20"/>
          <p:cNvCxnSpPr>
            <a:stCxn id="20" idx="1"/>
            <a:endCxn id="4103" idx="1"/>
          </p:cNvCxnSpPr>
          <p:nvPr/>
        </p:nvCxnSpPr>
        <p:spPr>
          <a:xfrm rot="10800000" flipH="1" flipV="1">
            <a:off x="703845" y="2701289"/>
            <a:ext cx="1491579" cy="2741457"/>
          </a:xfrm>
          <a:prstGeom prst="bentConnector3">
            <a:avLst>
              <a:gd name="adj1" fmla="val -15326"/>
            </a:avLst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05" name="Picture 9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9280" y="2238444"/>
            <a:ext cx="6584409" cy="18540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6" name="Picture 10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7593" y="4756946"/>
            <a:ext cx="1387475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0" name="직사각형 29"/>
          <p:cNvSpPr/>
          <p:nvPr/>
        </p:nvSpPr>
        <p:spPr>
          <a:xfrm>
            <a:off x="702126" y="2987039"/>
            <a:ext cx="911594" cy="44958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31" name="꺾인 연결선 30"/>
          <p:cNvCxnSpPr>
            <a:stCxn id="30" idx="2"/>
            <a:endCxn id="4106" idx="1"/>
          </p:cNvCxnSpPr>
          <p:nvPr/>
        </p:nvCxnSpPr>
        <p:spPr>
          <a:xfrm rot="16200000" flipH="1">
            <a:off x="1796145" y="2798398"/>
            <a:ext cx="1663226" cy="2939670"/>
          </a:xfrm>
          <a:prstGeom prst="bentConnector2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07" name="Picture 11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1660" y="2241116"/>
            <a:ext cx="6592029" cy="18514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8" name="Picture 12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5404" y="4289425"/>
            <a:ext cx="1360712" cy="23066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6" name="직사각형 45"/>
          <p:cNvSpPr/>
          <p:nvPr/>
        </p:nvSpPr>
        <p:spPr>
          <a:xfrm>
            <a:off x="557028" y="1657318"/>
            <a:ext cx="1241291" cy="205362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47" name="꺾인 연결선 46"/>
          <p:cNvCxnSpPr>
            <a:stCxn id="46" idx="2"/>
            <a:endCxn id="4108" idx="1"/>
          </p:cNvCxnSpPr>
          <p:nvPr/>
        </p:nvCxnSpPr>
        <p:spPr>
          <a:xfrm rot="16200000" flipH="1">
            <a:off x="2740636" y="2147978"/>
            <a:ext cx="1731807" cy="4857730"/>
          </a:xfrm>
          <a:prstGeom prst="bentConnector2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09" name="Picture 13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9280" y="2230825"/>
            <a:ext cx="6576789" cy="1861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12177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4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4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  <p:bldP spid="9" grpId="1" animBg="1"/>
      <p:bldP spid="16" grpId="0" animBg="1"/>
      <p:bldP spid="16" grpId="1" animBg="1"/>
      <p:bldP spid="20" grpId="0" animBg="1"/>
      <p:bldP spid="20" grpId="1" animBg="1"/>
      <p:bldP spid="30" grpId="0" animBg="1"/>
      <p:bldP spid="30" grpId="1" animBg="1"/>
      <p:bldP spid="4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직선 연결선 32"/>
          <p:cNvCxnSpPr/>
          <p:nvPr/>
        </p:nvCxnSpPr>
        <p:spPr>
          <a:xfrm>
            <a:off x="890052" y="3732751"/>
            <a:ext cx="7363896" cy="0"/>
          </a:xfrm>
          <a:prstGeom prst="line">
            <a:avLst/>
          </a:prstGeom>
          <a:ln w="28575">
            <a:solidFill>
              <a:srgbClr val="1C65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눈물 방울 38"/>
          <p:cNvSpPr/>
          <p:nvPr/>
        </p:nvSpPr>
        <p:spPr>
          <a:xfrm rot="19059099">
            <a:off x="2437793" y="4093947"/>
            <a:ext cx="1091159" cy="1091159"/>
          </a:xfrm>
          <a:prstGeom prst="teardrop">
            <a:avLst/>
          </a:prstGeom>
          <a:solidFill>
            <a:srgbClr val="1C65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7913" tIns="38957" rIns="77913" bIns="389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534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0" name="눈물 방울 39"/>
          <p:cNvSpPr/>
          <p:nvPr/>
        </p:nvSpPr>
        <p:spPr>
          <a:xfrm rot="19059099">
            <a:off x="5615053" y="4093947"/>
            <a:ext cx="1091159" cy="1091159"/>
          </a:xfrm>
          <a:prstGeom prst="teardrop">
            <a:avLst/>
          </a:prstGeom>
          <a:solidFill>
            <a:srgbClr val="1C65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7913" tIns="38957" rIns="77913" bIns="389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534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1" name="눈물 방울 40"/>
          <p:cNvSpPr/>
          <p:nvPr/>
        </p:nvSpPr>
        <p:spPr>
          <a:xfrm rot="8100000">
            <a:off x="4026422" y="2279576"/>
            <a:ext cx="1091159" cy="1091159"/>
          </a:xfrm>
          <a:prstGeom prst="teardrop">
            <a:avLst/>
          </a:prstGeom>
          <a:solidFill>
            <a:srgbClr val="3E3D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endParaRPr lang="ko-KR" altLang="en-US" sz="1534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2" name="눈물 방울 41"/>
          <p:cNvSpPr/>
          <p:nvPr/>
        </p:nvSpPr>
        <p:spPr>
          <a:xfrm rot="8100000">
            <a:off x="898823" y="2279574"/>
            <a:ext cx="1091159" cy="1091159"/>
          </a:xfrm>
          <a:prstGeom prst="teardrop">
            <a:avLst/>
          </a:prstGeom>
          <a:solidFill>
            <a:srgbClr val="3E3D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endParaRPr lang="ko-KR" altLang="en-US" sz="1534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3" name="눈물 방울 42"/>
          <p:cNvSpPr/>
          <p:nvPr/>
        </p:nvSpPr>
        <p:spPr>
          <a:xfrm rot="8100000">
            <a:off x="7149406" y="2279574"/>
            <a:ext cx="1091159" cy="1091159"/>
          </a:xfrm>
          <a:prstGeom prst="teardrop">
            <a:avLst/>
          </a:prstGeom>
          <a:solidFill>
            <a:srgbClr val="3E3D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endParaRPr lang="ko-KR" altLang="en-US" sz="1534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4" name="타원 43"/>
          <p:cNvSpPr/>
          <p:nvPr/>
        </p:nvSpPr>
        <p:spPr>
          <a:xfrm>
            <a:off x="4503984" y="3664736"/>
            <a:ext cx="136035" cy="136035"/>
          </a:xfrm>
          <a:prstGeom prst="ellipse">
            <a:avLst/>
          </a:prstGeom>
          <a:solidFill>
            <a:srgbClr val="3E3D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34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5" name="타원 44"/>
          <p:cNvSpPr/>
          <p:nvPr/>
        </p:nvSpPr>
        <p:spPr>
          <a:xfrm>
            <a:off x="2937875" y="3664736"/>
            <a:ext cx="136035" cy="136035"/>
          </a:xfrm>
          <a:prstGeom prst="ellipse">
            <a:avLst/>
          </a:prstGeom>
          <a:solidFill>
            <a:srgbClr val="1C65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34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6" name="타원 45"/>
          <p:cNvSpPr/>
          <p:nvPr/>
        </p:nvSpPr>
        <p:spPr>
          <a:xfrm>
            <a:off x="1376385" y="3664736"/>
            <a:ext cx="136035" cy="136035"/>
          </a:xfrm>
          <a:prstGeom prst="ellipse">
            <a:avLst/>
          </a:prstGeom>
          <a:solidFill>
            <a:srgbClr val="3E3D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34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7" name="타원 46"/>
          <p:cNvSpPr/>
          <p:nvPr/>
        </p:nvSpPr>
        <p:spPr>
          <a:xfrm>
            <a:off x="6135011" y="3664736"/>
            <a:ext cx="136035" cy="136035"/>
          </a:xfrm>
          <a:prstGeom prst="ellipse">
            <a:avLst/>
          </a:prstGeom>
          <a:solidFill>
            <a:srgbClr val="1C65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34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8" name="타원 47"/>
          <p:cNvSpPr/>
          <p:nvPr/>
        </p:nvSpPr>
        <p:spPr>
          <a:xfrm>
            <a:off x="7626968" y="3664736"/>
            <a:ext cx="136035" cy="136035"/>
          </a:xfrm>
          <a:prstGeom prst="ellipse">
            <a:avLst/>
          </a:prstGeom>
          <a:solidFill>
            <a:srgbClr val="3E3D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34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797814" y="3942665"/>
            <a:ext cx="1666062" cy="3090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534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판매자 </a:t>
            </a:r>
            <a:r>
              <a:rPr lang="en-US" altLang="ko-KR" sz="1534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 </a:t>
            </a:r>
            <a:r>
              <a:rPr lang="ko-KR" altLang="en-US" sz="1534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일반회원</a:t>
            </a:r>
            <a:endParaRPr lang="en-US" altLang="ko-KR" sz="1534" b="1" spc="-6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2342648" y="2706797"/>
            <a:ext cx="1666062" cy="8899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534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사이트 관리 </a:t>
            </a:r>
            <a:r>
              <a:rPr lang="en-US" altLang="ko-KR" sz="1534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 </a:t>
            </a:r>
          </a:p>
          <a:p>
            <a:pPr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534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회원 관리 </a:t>
            </a:r>
            <a:r>
              <a:rPr lang="en-US" altLang="ko-KR" sz="1534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 </a:t>
            </a:r>
          </a:p>
          <a:p>
            <a:pPr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534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카테고리  관리</a:t>
            </a:r>
            <a:endParaRPr lang="en-US" altLang="ko-KR" sz="1534" b="1" spc="-6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3833749" y="3942665"/>
            <a:ext cx="1666062" cy="5676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534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등록 </a:t>
            </a:r>
            <a:r>
              <a:rPr lang="en-US" altLang="ko-KR" sz="1534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 </a:t>
            </a:r>
            <a:r>
              <a:rPr lang="ko-KR" altLang="en-US" sz="1534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수정 </a:t>
            </a:r>
            <a:r>
              <a:rPr lang="en-US" altLang="ko-KR" sz="1534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 </a:t>
            </a:r>
          </a:p>
          <a:p>
            <a:pPr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534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옵션관리 </a:t>
            </a:r>
            <a:r>
              <a:rPr lang="en-US" altLang="ko-KR" sz="1534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 </a:t>
            </a:r>
            <a:r>
              <a:rPr lang="ko-KR" altLang="en-US" sz="1534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삭제</a:t>
            </a:r>
            <a:endParaRPr lang="en-US" altLang="ko-KR" sz="1534" b="1" spc="-6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6977156" y="3942665"/>
            <a:ext cx="1666062" cy="6103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534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장바구니 </a:t>
            </a:r>
            <a:r>
              <a:rPr lang="en-US" altLang="ko-KR" sz="1534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 </a:t>
            </a:r>
          </a:p>
          <a:p>
            <a:pPr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534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주문내역 조회</a:t>
            </a:r>
            <a:endParaRPr lang="en-US" altLang="ko-KR" sz="1534" b="1" spc="-6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4097031" y="2577441"/>
            <a:ext cx="949938" cy="5582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534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판매자</a:t>
            </a:r>
            <a:endParaRPr lang="en-US" altLang="ko-KR" sz="1534" b="1" spc="-6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534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상품관</a:t>
            </a:r>
            <a:r>
              <a:rPr lang="ko-KR" altLang="en-US" sz="1534" b="1" spc="-6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리</a:t>
            </a:r>
          </a:p>
        </p:txBody>
      </p:sp>
      <p:sp>
        <p:nvSpPr>
          <p:cNvPr id="55" name="직사각형 54"/>
          <p:cNvSpPr/>
          <p:nvPr/>
        </p:nvSpPr>
        <p:spPr>
          <a:xfrm>
            <a:off x="969432" y="2577441"/>
            <a:ext cx="949938" cy="5582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534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회원가입</a:t>
            </a:r>
            <a:r>
              <a:rPr lang="en-US" altLang="ko-KR" sz="1534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1534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로그인</a:t>
            </a:r>
            <a:endParaRPr lang="en-US" altLang="ko-KR" sz="1534" b="1" spc="-6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6865621" y="2577441"/>
            <a:ext cx="1648424" cy="5582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534" b="1" spc="-6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마이페이지</a:t>
            </a:r>
            <a:endParaRPr lang="ko-KR" altLang="en-US" sz="1534" b="1" spc="-6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2490417" y="4313587"/>
            <a:ext cx="949938" cy="5582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534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관리자</a:t>
            </a:r>
            <a:endParaRPr lang="en-US" altLang="ko-KR" sz="1534" b="1" spc="-6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534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기능</a:t>
            </a:r>
            <a:endParaRPr lang="ko-KR" altLang="en-US" sz="1534" b="1" spc="-6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5674120" y="4313587"/>
            <a:ext cx="949938" cy="5582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534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주문</a:t>
            </a:r>
            <a:r>
              <a:rPr lang="en-US" altLang="ko-KR" sz="1534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</a:p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534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결제</a:t>
            </a:r>
            <a:endParaRPr lang="ko-KR" altLang="en-US" sz="1534" b="1" spc="-6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6" name="직사각형 65"/>
          <p:cNvSpPr/>
          <p:nvPr/>
        </p:nvSpPr>
        <p:spPr>
          <a:xfrm>
            <a:off x="802135" y="3775469"/>
            <a:ext cx="1509310" cy="1555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endParaRPr lang="ko-KR" altLang="en-US" sz="1108" spc="-6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4919465" y="2446594"/>
            <a:ext cx="1509310" cy="1555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endParaRPr lang="ko-KR" altLang="en-US" sz="1108" spc="-6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5458921" y="2477202"/>
            <a:ext cx="1509310" cy="1555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endParaRPr lang="ko-KR" altLang="en-US" sz="1108" spc="-6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3841715" y="3732754"/>
            <a:ext cx="1509310" cy="1555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endParaRPr lang="ko-KR" altLang="en-US" sz="1108" spc="-6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7004735" y="3732754"/>
            <a:ext cx="1509310" cy="1555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endParaRPr lang="ko-KR" altLang="en-US" sz="1108" spc="-6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핵심 구현 기능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5338673" y="2706797"/>
            <a:ext cx="1666062" cy="8899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534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회원 주문</a:t>
            </a:r>
            <a:r>
              <a:rPr lang="en-US" altLang="ko-KR" sz="1534" b="1" spc="-6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534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 </a:t>
            </a:r>
            <a:r>
              <a:rPr lang="ko-KR" altLang="en-US" sz="1534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비회원 주문 </a:t>
            </a:r>
            <a:r>
              <a:rPr lang="en-US" altLang="ko-KR" sz="1534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 </a:t>
            </a:r>
            <a:r>
              <a:rPr lang="ko-KR" altLang="en-US" sz="1534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무통장 결제 </a:t>
            </a:r>
            <a:r>
              <a:rPr lang="en-US" altLang="ko-KR" sz="1534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 </a:t>
            </a:r>
            <a:r>
              <a:rPr lang="ko-KR" altLang="en-US" sz="1534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카드 결제</a:t>
            </a:r>
            <a:endParaRPr lang="en-US" altLang="ko-KR" sz="1534" b="1" spc="-6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07635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537263" y="1991360"/>
            <a:ext cx="7208837" cy="3825875"/>
            <a:chOff x="537263" y="1991360"/>
            <a:chExt cx="7208837" cy="3825875"/>
          </a:xfrm>
        </p:grpSpPr>
        <p:pic>
          <p:nvPicPr>
            <p:cNvPr id="5122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7263" y="1991360"/>
              <a:ext cx="7208837" cy="3825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127" name="Picture 7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09228" y="2056737"/>
              <a:ext cx="647700" cy="2063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1778000" y="542927"/>
            <a:ext cx="5962650" cy="638174"/>
          </a:xfrm>
        </p:spPr>
        <p:txBody>
          <a:bodyPr>
            <a:normAutofit/>
          </a:bodyPr>
          <a:lstStyle/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상품 페이지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684768" y="2159925"/>
            <a:ext cx="11319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구매자들의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별점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평균 출력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400543" y="2312638"/>
            <a:ext cx="2285232" cy="17148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846568" y="3417194"/>
            <a:ext cx="13127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판매자가 설정한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옵션 선택가능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330803" y="4222740"/>
            <a:ext cx="14779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선택된 수량만큼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자동으로 금액 변화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5125" name="Picture 5" descr="C:\Users\j\Desktop\JAVA\JSPeclipse\쇼핑몰팀프로젝트\Sharping_physical_backup\쇼핑몰\프로젝트발표자료\사진파일\상품\옵션선택.gif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7683" y="3353117"/>
            <a:ext cx="1533525" cy="854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5377683" y="3353116"/>
            <a:ext cx="1533525" cy="86962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5126" name="Picture 6" descr="C:\Users\j\Desktop\JAVA\JSPeclipse\쇼핑몰팀프로젝트\Sharping_physical_backup\쇼핑몰\프로젝트발표자료\사진파일\상품\상품 수량에 따라 금액.gif"/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0543" y="4131917"/>
            <a:ext cx="1998477" cy="719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직사각형 15"/>
          <p:cNvSpPr/>
          <p:nvPr/>
        </p:nvSpPr>
        <p:spPr>
          <a:xfrm>
            <a:off x="5416007" y="4123254"/>
            <a:ext cx="1967547" cy="79164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309228" y="1991360"/>
            <a:ext cx="601980" cy="24768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271128" y="1697784"/>
            <a:ext cx="14852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관심상품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신고하기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55490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  <p:bldP spid="8" grpId="0" animBg="1"/>
      <p:bldP spid="8" grpId="1" animBg="1"/>
      <p:bldP spid="16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1778000" y="542927"/>
            <a:ext cx="5962650" cy="638174"/>
          </a:xfrm>
        </p:spPr>
        <p:txBody>
          <a:bodyPr>
            <a:normAutofit/>
          </a:bodyPr>
          <a:lstStyle/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상품 페이지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535089" y="1147405"/>
            <a:ext cx="4512484" cy="4298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상품 주</a:t>
            </a:r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문</a:t>
            </a: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234" y="1577278"/>
            <a:ext cx="4149406" cy="48921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6481605" y="3419115"/>
            <a:ext cx="19461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배송 주소록에 저장된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주소록 선택 가능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575559" y="3078356"/>
            <a:ext cx="1089661" cy="24607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522" y="2432716"/>
            <a:ext cx="5364478" cy="8917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직사각형 17"/>
          <p:cNvSpPr/>
          <p:nvPr/>
        </p:nvSpPr>
        <p:spPr>
          <a:xfrm>
            <a:off x="224474" y="5151120"/>
            <a:ext cx="4134166" cy="131826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181242" y="5317107"/>
            <a:ext cx="24998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결제수단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무통장입금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신용카드 결제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선택 가능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7222109" y="3006500"/>
            <a:ext cx="544830" cy="24607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6149" name="Picture 5" descr="C:\Users\j\Desktop\JAVA\JSPeclipse\쇼핑몰팀프로젝트\Sharping_physical_backup\쇼핑몰\프로젝트발표자료\사진파일\상품\배송주소록 선택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433" y="3350416"/>
            <a:ext cx="4027487" cy="1343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직사각형 23"/>
          <p:cNvSpPr/>
          <p:nvPr/>
        </p:nvSpPr>
        <p:spPr>
          <a:xfrm>
            <a:off x="232093" y="3324430"/>
            <a:ext cx="4134166" cy="136949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0554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1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1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5" grpId="1"/>
      <p:bldP spid="16" grpId="0" animBg="1"/>
      <p:bldP spid="16" grpId="1" animBg="1"/>
      <p:bldP spid="18" grpId="0" animBg="1"/>
      <p:bldP spid="19" grpId="0"/>
      <p:bldP spid="20" grpId="0" animBg="1"/>
      <p:bldP spid="20" grpId="1" animBg="1"/>
      <p:bldP spid="24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537262" y="1823720"/>
            <a:ext cx="7208837" cy="3825875"/>
            <a:chOff x="537262" y="1823720"/>
            <a:chExt cx="7208837" cy="3825875"/>
          </a:xfrm>
        </p:grpSpPr>
        <p:pic>
          <p:nvPicPr>
            <p:cNvPr id="13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7262" y="1823720"/>
              <a:ext cx="7208837" cy="3825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1" name="Picture 7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01608" y="1914786"/>
              <a:ext cx="647700" cy="2063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1778000" y="542927"/>
            <a:ext cx="5962650" cy="638174"/>
          </a:xfrm>
        </p:spPr>
        <p:txBody>
          <a:bodyPr>
            <a:normAutofit/>
          </a:bodyPr>
          <a:lstStyle/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상품 페이지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535089" y="1147405"/>
            <a:ext cx="4512484" cy="4298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상품 장바구니 담기</a:t>
            </a:r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5400929" y="4705760"/>
            <a:ext cx="474091" cy="24607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1331" y="5078095"/>
            <a:ext cx="3681413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2599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262" y="1823719"/>
            <a:ext cx="7341818" cy="40741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1778000" y="542927"/>
            <a:ext cx="5962650" cy="638174"/>
          </a:xfrm>
        </p:spPr>
        <p:txBody>
          <a:bodyPr>
            <a:normAutofit/>
          </a:bodyPr>
          <a:lstStyle/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상품 페이지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535089" y="1147405"/>
            <a:ext cx="4512484" cy="4298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상품 장바구니</a:t>
            </a:r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166610" y="2891291"/>
            <a:ext cx="563880" cy="49861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471410" y="2886982"/>
            <a:ext cx="17449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장바구니 상품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삭제 가능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791331" y="5398115"/>
            <a:ext cx="17449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수량에 따라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자동으로 금액 변경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8197" name="Picture 5" descr="C:\Users\j\Desktop\JAVA\JSPeclipse\쇼핑몰팀프로젝트\Sharping_physical_backup\쇼핑몰\프로젝트발표자료\사진파일\상품\수량에따라금액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2679" y="2738118"/>
            <a:ext cx="5368291" cy="2509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직사각형 15"/>
          <p:cNvSpPr/>
          <p:nvPr/>
        </p:nvSpPr>
        <p:spPr>
          <a:xfrm>
            <a:off x="2392679" y="2738118"/>
            <a:ext cx="5368291" cy="261658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8945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2" grpId="0"/>
      <p:bldP spid="16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1778000" y="542927"/>
            <a:ext cx="5962650" cy="638174"/>
          </a:xfrm>
        </p:spPr>
        <p:txBody>
          <a:bodyPr>
            <a:normAutofit/>
          </a:bodyPr>
          <a:lstStyle/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상품 페이지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535089" y="1147405"/>
            <a:ext cx="4512484" cy="4298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관심 상품</a:t>
            </a:r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278182" y="1922723"/>
            <a:ext cx="7208837" cy="3825875"/>
            <a:chOff x="537262" y="1823720"/>
            <a:chExt cx="7208837" cy="3825875"/>
          </a:xfrm>
        </p:grpSpPr>
        <p:pic>
          <p:nvPicPr>
            <p:cNvPr id="10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7262" y="1823720"/>
              <a:ext cx="7208837" cy="3825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" name="Picture 7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01608" y="1914786"/>
              <a:ext cx="647700" cy="2063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4143" y="2021942"/>
            <a:ext cx="206375" cy="198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5990" y="2797175"/>
            <a:ext cx="5768975" cy="1241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5990" y="2797175"/>
            <a:ext cx="5768975" cy="1241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직사각형 16"/>
          <p:cNvSpPr/>
          <p:nvPr/>
        </p:nvSpPr>
        <p:spPr>
          <a:xfrm>
            <a:off x="6020169" y="1947856"/>
            <a:ext cx="263209" cy="27992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054143" y="1461058"/>
            <a:ext cx="17449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CheckBox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활용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관심 상품 추가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74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2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2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92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2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2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1778000" y="542927"/>
            <a:ext cx="5962650" cy="638174"/>
          </a:xfrm>
        </p:spPr>
        <p:txBody>
          <a:bodyPr>
            <a:normAutofit/>
          </a:bodyPr>
          <a:lstStyle/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상품 페이지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535089" y="1147405"/>
            <a:ext cx="4512484" cy="4298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상품 신고</a:t>
            </a:r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278182" y="1922723"/>
            <a:ext cx="7208837" cy="3825875"/>
            <a:chOff x="537262" y="1823720"/>
            <a:chExt cx="7208837" cy="3825875"/>
          </a:xfrm>
        </p:grpSpPr>
        <p:pic>
          <p:nvPicPr>
            <p:cNvPr id="10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7262" y="1823720"/>
              <a:ext cx="7208837" cy="3825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" name="Picture 7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01608" y="1914786"/>
              <a:ext cx="647700" cy="2063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2" name="직사각형 11"/>
          <p:cNvSpPr/>
          <p:nvPr/>
        </p:nvSpPr>
        <p:spPr>
          <a:xfrm>
            <a:off x="6419636" y="1971187"/>
            <a:ext cx="263209" cy="27992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175083" y="1509522"/>
            <a:ext cx="17449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신고 글 작성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팝업창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2290" name="Picture 2" descr="C:\Users\j\Desktop\JAVA\JSPeclipse\쇼핑몰팀프로젝트\Sharping_physical_backup\쇼핑몰\프로젝트발표자료\사진파일\상품\신고하기 팝업창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2548" y="2220164"/>
            <a:ext cx="3863975" cy="318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3927" y="2960370"/>
            <a:ext cx="2187575" cy="1387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74573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9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" y="1818166"/>
            <a:ext cx="8092440" cy="19537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0969" y="3383279"/>
            <a:ext cx="3271582" cy="27294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1778000" y="542927"/>
            <a:ext cx="5962650" cy="638174"/>
          </a:xfrm>
        </p:spPr>
        <p:txBody>
          <a:bodyPr>
            <a:normAutofit/>
          </a:bodyPr>
          <a:lstStyle/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상품 페이지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535089" y="1147405"/>
            <a:ext cx="4512484" cy="4298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상품 신고</a:t>
            </a:r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4541520" y="2810272"/>
            <a:ext cx="525780" cy="51204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819650" y="2311269"/>
            <a:ext cx="17449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팝업창으로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신고 내용 확인 가능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3318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39" y="2895600"/>
            <a:ext cx="1508125" cy="175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직사각형 17"/>
          <p:cNvSpPr/>
          <p:nvPr/>
        </p:nvSpPr>
        <p:spPr>
          <a:xfrm>
            <a:off x="2065019" y="2476500"/>
            <a:ext cx="929641" cy="32615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10540" y="4745597"/>
            <a:ext cx="17449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신고 사유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검색 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필터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기능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6537032" y="3383279"/>
            <a:ext cx="1258227" cy="37338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736080" y="3831197"/>
            <a:ext cx="17449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신고 게시물 삭제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신고받은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상품 삭제 가능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49723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/>
      <p:bldP spid="18" grpId="0" animBg="1"/>
      <p:bldP spid="19" grpId="0"/>
      <p:bldP spid="20" grpId="0" animBg="1"/>
      <p:bldP spid="21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1778000" y="542927"/>
            <a:ext cx="5962650" cy="638174"/>
          </a:xfrm>
        </p:spPr>
        <p:txBody>
          <a:bodyPr>
            <a:normAutofit/>
          </a:bodyPr>
          <a:lstStyle/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관리자 페이지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6146" name="Picture 2" descr="C:\Users\j\Desktop\JAVA\JSPeclipse\쇼핑몰팀프로젝트\Sharping_physical_backup\쇼핑몰\프로젝트발표자료\사진파일\관리자 페이지\관리자 페이지 메인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771" y="1732915"/>
            <a:ext cx="8267701" cy="220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681446" y="2519024"/>
            <a:ext cx="29641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관리자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DB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에 저장된 값으로 로그인 시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</a:p>
          <a:p>
            <a:pPr algn="ctr"/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관리자 전용 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Main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화면으로 접속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6147" name="Picture 3" descr="C:\Users\j\Desktop\JAVA\JSPeclipse\쇼핑몰팀프로젝트\Sharping_physical_backup\쇼핑몰\프로젝트발표자료\사진파일\관리자 페이지\새 관리자 등록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3688" y="4165600"/>
            <a:ext cx="3063875" cy="1989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070416" y="4395936"/>
            <a:ext cx="23263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관리자 페이지에서 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새 관리자 등록 가능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681153" y="1803916"/>
            <a:ext cx="969327" cy="26872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0" name="꺾인 연결선 9"/>
          <p:cNvCxnSpPr>
            <a:endCxn id="6147" idx="3"/>
          </p:cNvCxnSpPr>
          <p:nvPr/>
        </p:nvCxnSpPr>
        <p:spPr>
          <a:xfrm rot="5400000">
            <a:off x="5835970" y="3414234"/>
            <a:ext cx="3087528" cy="404342"/>
          </a:xfrm>
          <a:prstGeom prst="bentConnector2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3650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1778000" y="542927"/>
            <a:ext cx="5962650" cy="638174"/>
          </a:xfrm>
        </p:spPr>
        <p:txBody>
          <a:bodyPr>
            <a:normAutofit/>
          </a:bodyPr>
          <a:lstStyle/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관리자 페이지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535089" y="1147405"/>
            <a:ext cx="4512484" cy="4298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카테고리 관리</a:t>
            </a:r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28" y="1844042"/>
            <a:ext cx="9021445" cy="1864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325090" y="3098512"/>
            <a:ext cx="23263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카테고리 명 추가 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기능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111385" y="2821881"/>
            <a:ext cx="753735" cy="21087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136525" y="2670721"/>
            <a:ext cx="281295" cy="25659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478780" y="2670721"/>
            <a:ext cx="281295" cy="25659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760076" y="1346445"/>
            <a:ext cx="12874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카테고리 명 수정 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기능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173407" y="5916832"/>
            <a:ext cx="17933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카테고리 삭제기능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3" name="꺾인 연결선 12"/>
          <p:cNvCxnSpPr>
            <a:stCxn id="8" idx="0"/>
            <a:endCxn id="11" idx="1"/>
          </p:cNvCxnSpPr>
          <p:nvPr/>
        </p:nvCxnSpPr>
        <p:spPr>
          <a:xfrm rot="5400000" flipH="1" flipV="1">
            <a:off x="4971903" y="1882549"/>
            <a:ext cx="1093443" cy="482903"/>
          </a:xfrm>
          <a:prstGeom prst="bentConnector2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1" name="Picture 3" descr="C:\Users\j\Desktop\JAVA\JSPeclipse\쇼핑몰팀프로젝트\Sharping_physical_backup\쇼핑몰\프로젝트발표자료\사진파일\관리자 페이지\카테고리 삭제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1454" y="3935577"/>
            <a:ext cx="3093181" cy="1908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꺾인 연결선 17"/>
          <p:cNvCxnSpPr>
            <a:stCxn id="10" idx="3"/>
            <a:endCxn id="7171" idx="3"/>
          </p:cNvCxnSpPr>
          <p:nvPr/>
        </p:nvCxnSpPr>
        <p:spPr>
          <a:xfrm flipH="1">
            <a:off x="5674635" y="2799021"/>
            <a:ext cx="85440" cy="2090644"/>
          </a:xfrm>
          <a:prstGeom prst="bentConnector3">
            <a:avLst>
              <a:gd name="adj1" fmla="val -267556"/>
            </a:avLst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9164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1778000" y="542927"/>
            <a:ext cx="5962650" cy="638174"/>
          </a:xfrm>
        </p:spPr>
        <p:txBody>
          <a:bodyPr>
            <a:normAutofit/>
          </a:bodyPr>
          <a:lstStyle/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관리자 페이지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535089" y="1147405"/>
            <a:ext cx="4512484" cy="4298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구매 회원 관리</a:t>
            </a:r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027" y="1649413"/>
            <a:ext cx="8393113" cy="2454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2111385" y="3058101"/>
            <a:ext cx="2049135" cy="21087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41193" y="3173893"/>
            <a:ext cx="19701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아이디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sz="12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이메일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주소 </a:t>
            </a:r>
            <a:r>
              <a:rPr lang="ko-KR" altLang="en-US" sz="12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클릭시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회원 상세 정보 </a:t>
            </a:r>
            <a:r>
              <a:rPr lang="ko-KR" altLang="en-US" sz="12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팝업창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8195" name="Picture 3" descr="C:\Users\j\Desktop\JAVA\JSPeclipse\쇼핑몰팀프로젝트\Sharping_physical_backup\쇼핑몰\프로젝트발표자료\사진파일\관리자 페이지\회원 관리\구매자 회원 상세정보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027" y="4206246"/>
            <a:ext cx="2390798" cy="2354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C:\Users\j\Desktop\JAVA\JSPeclipse\쇼핑몰팀프로젝트\Sharping_physical_backup\쇼핑몰\프로젝트발표자료\사진파일\관리자 페이지\회원 관리\관리자 비밀번호 확인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261" y="4275138"/>
            <a:ext cx="2996859" cy="1241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C:\Users\j\Desktop\JAVA\JSPeclipse\쇼핑몰팀프로젝트\Sharping_physical_backup\쇼핑몰\프로젝트발표자료\사진파일\관리자 페이지\회원 관리\구매회원 삭제 기능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1085" y="4275138"/>
            <a:ext cx="2339975" cy="2285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꺾인 연결선 13"/>
          <p:cNvCxnSpPr>
            <a:stCxn id="6" idx="2"/>
            <a:endCxn id="8195" idx="0"/>
          </p:cNvCxnSpPr>
          <p:nvPr/>
        </p:nvCxnSpPr>
        <p:spPr>
          <a:xfrm rot="5400000">
            <a:off x="1870557" y="2940850"/>
            <a:ext cx="937266" cy="1593527"/>
          </a:xfrm>
          <a:prstGeom prst="bent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743436" y="5965045"/>
            <a:ext cx="22819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접속중인 관리자의 비밀번호 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일치 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시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삭제 버튼 활성화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16925" y="6195878"/>
            <a:ext cx="883275" cy="27350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3" name="꺾인 연결선 12"/>
          <p:cNvCxnSpPr>
            <a:stCxn id="12" idx="0"/>
            <a:endCxn id="18" idx="0"/>
          </p:cNvCxnSpPr>
          <p:nvPr/>
        </p:nvCxnSpPr>
        <p:spPr>
          <a:xfrm rot="5400000" flipH="1" flipV="1">
            <a:off x="3972248" y="3302183"/>
            <a:ext cx="80011" cy="5707380"/>
          </a:xfrm>
          <a:prstGeom prst="bentConnector3">
            <a:avLst>
              <a:gd name="adj1" fmla="val 385711"/>
            </a:avLst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6424305" y="6115867"/>
            <a:ext cx="883275" cy="27350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2303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1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/>
      <p:bldP spid="17" grpId="0"/>
      <p:bldP spid="12" grpId="0" animBg="1"/>
      <p:bldP spid="1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직사각형 74"/>
          <p:cNvSpPr/>
          <p:nvPr/>
        </p:nvSpPr>
        <p:spPr>
          <a:xfrm>
            <a:off x="7004735" y="3732754"/>
            <a:ext cx="1509310" cy="1555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endParaRPr lang="ko-KR" altLang="en-US" sz="1108" spc="-6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6740" y="596267"/>
            <a:ext cx="5962650" cy="638174"/>
          </a:xfrm>
        </p:spPr>
        <p:txBody>
          <a:bodyPr>
            <a:normAutofit/>
          </a:bodyPr>
          <a:lstStyle/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개발 환경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040" name="Picture 16" descr="C:\Users\Stealth\Desktop\개발환경 사진\개발환경 사진0000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454" y="3669243"/>
            <a:ext cx="1288542" cy="1288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C:\Users\Stealth\Desktop\개발환경 사진\개발환경 사진00008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9160" y="3896559"/>
            <a:ext cx="2013769" cy="833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3" name="Picture 19" descr="C:\Users\Stealth\Desktop\개발환경 사진\개발환경 사진00009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0125" y="4157824"/>
            <a:ext cx="1230143" cy="311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C:\Users\j\Downloads\git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9800" y="5130644"/>
            <a:ext cx="1861460" cy="777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j\Downloads\bootstrap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4536" y="3768158"/>
            <a:ext cx="1324168" cy="1110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j\Downloads\이클립스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981" y="2497094"/>
            <a:ext cx="2324680" cy="54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j\Downloads\JAVA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4536" y="2315390"/>
            <a:ext cx="1941812" cy="1086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 descr="C:\Users\j\Downloads\apache_tomcat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7769" y="1924741"/>
            <a:ext cx="1691005" cy="1691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C:\Users\j\Downloads\pngwing.com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2109" y="2100937"/>
            <a:ext cx="1338614" cy="1338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2013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1778000" y="542927"/>
            <a:ext cx="5962650" cy="638174"/>
          </a:xfrm>
        </p:spPr>
        <p:txBody>
          <a:bodyPr>
            <a:normAutofit/>
          </a:bodyPr>
          <a:lstStyle/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관리자 페이지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535089" y="1147405"/>
            <a:ext cx="4512484" cy="4298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판매 회원 관리</a:t>
            </a:r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027" y="1649413"/>
            <a:ext cx="8393113" cy="2187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723" y="3938738"/>
            <a:ext cx="2305366" cy="26030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4" descr="C:\Users\j\Desktop\JAVA\JSPeclipse\쇼핑몰팀프로젝트\Sharping_physical_backup\쇼핑몰\프로젝트발표자료\사진파일\관리자 페이지\회원 관리\관리자 비밀번호 확인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0041" y="4619384"/>
            <a:ext cx="2996859" cy="1241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8340" y="4315778"/>
            <a:ext cx="3200400" cy="808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8340" y="5400272"/>
            <a:ext cx="3200400" cy="808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2111385" y="3058101"/>
            <a:ext cx="2003415" cy="27945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3" name="꺾인 연결선 12"/>
          <p:cNvCxnSpPr>
            <a:stCxn id="12" idx="2"/>
            <a:endCxn id="1028" idx="0"/>
          </p:cNvCxnSpPr>
          <p:nvPr/>
        </p:nvCxnSpPr>
        <p:spPr>
          <a:xfrm rot="5400000">
            <a:off x="1947161" y="2772806"/>
            <a:ext cx="601178" cy="1730687"/>
          </a:xfrm>
          <a:prstGeom prst="bent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229723" y="6262308"/>
            <a:ext cx="760877" cy="27945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8" name="꺾인 연결선 17"/>
          <p:cNvCxnSpPr>
            <a:stCxn id="17" idx="0"/>
            <a:endCxn id="22" idx="0"/>
          </p:cNvCxnSpPr>
          <p:nvPr/>
        </p:nvCxnSpPr>
        <p:spPr>
          <a:xfrm rot="5400000" flipH="1" flipV="1">
            <a:off x="2772867" y="2592465"/>
            <a:ext cx="1507139" cy="5832549"/>
          </a:xfrm>
          <a:prstGeom prst="bentConnector3">
            <a:avLst>
              <a:gd name="adj1" fmla="val 115168"/>
            </a:avLst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5981701" y="4755169"/>
            <a:ext cx="922020" cy="29689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351275" y="4177278"/>
            <a:ext cx="22819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DB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에서 회원 정보를 삭제시킨다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006402" y="6262307"/>
            <a:ext cx="799538" cy="27945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27" name="꺾인 연결선 26"/>
          <p:cNvCxnSpPr>
            <a:stCxn id="26" idx="0"/>
            <a:endCxn id="28" idx="0"/>
          </p:cNvCxnSpPr>
          <p:nvPr/>
        </p:nvCxnSpPr>
        <p:spPr>
          <a:xfrm rot="5400000" flipH="1" flipV="1">
            <a:off x="4205811" y="3061479"/>
            <a:ext cx="401188" cy="6000469"/>
          </a:xfrm>
          <a:prstGeom prst="bentConnector3">
            <a:avLst>
              <a:gd name="adj1" fmla="val 156981"/>
            </a:avLst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>
            <a:off x="6903720" y="5861119"/>
            <a:ext cx="1005839" cy="29689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037486" y="5931310"/>
            <a:ext cx="22819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판매자의 권한을 회수하고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일반회원으로 변경시킨다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64184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7" grpId="0" animBg="1"/>
      <p:bldP spid="17" grpId="1" animBg="1"/>
      <p:bldP spid="22" grpId="0" animBg="1"/>
      <p:bldP spid="22" grpId="1" animBg="1"/>
      <p:bldP spid="25" grpId="0"/>
      <p:bldP spid="25" grpId="1"/>
      <p:bldP spid="26" grpId="0" animBg="1"/>
      <p:bldP spid="28" grpId="0" animBg="1"/>
      <p:bldP spid="29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1778000" y="542927"/>
            <a:ext cx="5962650" cy="638174"/>
          </a:xfrm>
        </p:spPr>
        <p:txBody>
          <a:bodyPr>
            <a:normAutofit/>
          </a:bodyPr>
          <a:lstStyle/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관리자 페이지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535089" y="1147405"/>
            <a:ext cx="4512484" cy="4298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공지사항 글쓰기</a:t>
            </a:r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13" y="1762760"/>
            <a:ext cx="8635427" cy="1722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13" y="3688493"/>
            <a:ext cx="3131820" cy="25827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0470" y="4355036"/>
            <a:ext cx="5462070" cy="12496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915045" y="4215306"/>
            <a:ext cx="1477635" cy="27945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182444" y="3698850"/>
            <a:ext cx="20472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Session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활용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로그인한 계정의 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아이디 값을 </a:t>
            </a:r>
            <a:r>
              <a:rPr lang="ko-KR" altLang="en-US" sz="12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넣어논다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1478926" y="2252370"/>
            <a:ext cx="645406" cy="27945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0" name="꺾인 연결선 9"/>
          <p:cNvCxnSpPr/>
          <p:nvPr/>
        </p:nvCxnSpPr>
        <p:spPr>
          <a:xfrm rot="5400000">
            <a:off x="1223297" y="3110161"/>
            <a:ext cx="1156664" cy="12700"/>
          </a:xfrm>
          <a:prstGeom prst="bent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2841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13" y="1762760"/>
            <a:ext cx="8635427" cy="1722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1778000" y="542927"/>
            <a:ext cx="5962650" cy="638174"/>
          </a:xfrm>
        </p:spPr>
        <p:txBody>
          <a:bodyPr>
            <a:normAutofit/>
          </a:bodyPr>
          <a:lstStyle/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관리자 페이지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535089" y="1147405"/>
            <a:ext cx="4512484" cy="4298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공지사항 </a:t>
            </a:r>
            <a:r>
              <a:rPr lang="ko-KR" altLang="en-US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글수정</a:t>
            </a:r>
            <a:r>
              <a:rPr lang="en-US" altLang="ko-KR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삭제</a:t>
            </a:r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145926" y="3079864"/>
            <a:ext cx="645406" cy="27945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761856" y="3311027"/>
            <a:ext cx="20472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공지사항 내용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팝업창을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띄운다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3" y="3885883"/>
            <a:ext cx="3200400" cy="2171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0" name="꺾인 연결선 9"/>
          <p:cNvCxnSpPr>
            <a:stCxn id="7" idx="1"/>
            <a:endCxn id="3074" idx="0"/>
          </p:cNvCxnSpPr>
          <p:nvPr/>
        </p:nvCxnSpPr>
        <p:spPr>
          <a:xfrm rot="10800000" flipV="1">
            <a:off x="1674434" y="3219593"/>
            <a:ext cx="2471493" cy="666289"/>
          </a:xfrm>
          <a:prstGeom prst="bentConnector2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4" descr="C:\Users\j\Desktop\JAVA\JSPeclipse\쇼핑몰팀프로젝트\Sharping_physical_backup\쇼핑몰\프로젝트발표자료\사진파일\관리자 페이지\회원 관리\관리자 비밀번호 확인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9445" y="4350865"/>
            <a:ext cx="2742276" cy="1241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3801" y="4229417"/>
            <a:ext cx="2598737" cy="549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3802" y="5120640"/>
            <a:ext cx="2598736" cy="555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직사각형 16"/>
          <p:cNvSpPr/>
          <p:nvPr/>
        </p:nvSpPr>
        <p:spPr>
          <a:xfrm>
            <a:off x="542143" y="5561277"/>
            <a:ext cx="821837" cy="33660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8" name="꺾인 연결선 17"/>
          <p:cNvCxnSpPr>
            <a:stCxn id="17" idx="0"/>
            <a:endCxn id="19" idx="0"/>
          </p:cNvCxnSpPr>
          <p:nvPr/>
        </p:nvCxnSpPr>
        <p:spPr>
          <a:xfrm rot="5400000" flipH="1" flipV="1">
            <a:off x="3298183" y="2036676"/>
            <a:ext cx="1179480" cy="5869722"/>
          </a:xfrm>
          <a:prstGeom prst="bentConnector3">
            <a:avLst>
              <a:gd name="adj1" fmla="val 119381"/>
            </a:avLst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6399874" y="4381797"/>
            <a:ext cx="845819" cy="29688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558934" y="3704112"/>
            <a:ext cx="24647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접속중인 관리자의 비밀번호 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일치 시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삭제 버튼 활성화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346847" y="5560788"/>
            <a:ext cx="786753" cy="32185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26" name="꺾인 연결선 25"/>
          <p:cNvCxnSpPr>
            <a:stCxn id="25" idx="0"/>
            <a:endCxn id="27" idx="0"/>
          </p:cNvCxnSpPr>
          <p:nvPr/>
        </p:nvCxnSpPr>
        <p:spPr>
          <a:xfrm rot="5400000" flipH="1" flipV="1">
            <a:off x="4511380" y="2509318"/>
            <a:ext cx="280314" cy="5822627"/>
          </a:xfrm>
          <a:prstGeom prst="bentConnector3">
            <a:avLst>
              <a:gd name="adj1" fmla="val 181551"/>
            </a:avLst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/>
          <p:cNvSpPr/>
          <p:nvPr/>
        </p:nvSpPr>
        <p:spPr>
          <a:xfrm>
            <a:off x="7147561" y="5280474"/>
            <a:ext cx="830580" cy="28080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723286" y="5649370"/>
            <a:ext cx="22819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접속중인 관리자의 비밀번호 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일치 시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수정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버튼 활성화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13863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17" grpId="0" animBg="1"/>
      <p:bldP spid="17" grpId="1" animBg="1"/>
      <p:bldP spid="19" grpId="0" animBg="1"/>
      <p:bldP spid="19" grpId="1" animBg="1"/>
      <p:bldP spid="20" grpId="0"/>
      <p:bldP spid="20" grpId="1"/>
      <p:bldP spid="25" grpId="0" animBg="1"/>
      <p:bldP spid="27" grpId="0" animBg="1"/>
      <p:bldP spid="28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1778000" y="542927"/>
            <a:ext cx="5962650" cy="638174"/>
          </a:xfrm>
        </p:spPr>
        <p:txBody>
          <a:bodyPr>
            <a:normAutofit/>
          </a:bodyPr>
          <a:lstStyle/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관리자 페이지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535089" y="1147405"/>
            <a:ext cx="4512484" cy="4298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공지사항 게시여부</a:t>
            </a:r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13" y="1762760"/>
            <a:ext cx="8635427" cy="13309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5423" y="2385060"/>
            <a:ext cx="1006475" cy="6629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753" y="3238737"/>
            <a:ext cx="4208207" cy="3154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5548996" y="4126050"/>
            <a:ext cx="20472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게시여부 활성화 시키면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자동으로 </a:t>
            </a: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DB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를 수정하고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Main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화면에 </a:t>
            </a:r>
            <a:r>
              <a:rPr lang="ko-KR" altLang="en-US" sz="12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팝업창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띄운다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0" name="꺾인 연결선 9"/>
          <p:cNvCxnSpPr>
            <a:stCxn id="4099" idx="2"/>
            <a:endCxn id="4100" idx="3"/>
          </p:cNvCxnSpPr>
          <p:nvPr/>
        </p:nvCxnSpPr>
        <p:spPr>
          <a:xfrm rot="5400000">
            <a:off x="5787332" y="2274629"/>
            <a:ext cx="1767958" cy="3314701"/>
          </a:xfrm>
          <a:prstGeom prst="bentConnector2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2898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114296" y="4718633"/>
            <a:ext cx="29432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 spc="-15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C384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Thank you</a:t>
            </a:r>
            <a:endParaRPr lang="ko-KR" altLang="en-US" sz="4800" b="1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C3844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416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1796740" y="596267"/>
            <a:ext cx="5962650" cy="638174"/>
          </a:xfrm>
        </p:spPr>
        <p:txBody>
          <a:bodyPr>
            <a:normAutofit/>
          </a:bodyPr>
          <a:lstStyle/>
          <a:p>
            <a:r>
              <a:rPr lang="en-US" altLang="ko-KR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Git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활용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4098" name="Picture 2" descr="C:\Users\j\Desktop\JAVA\JSPeclipse\쇼핑몰팀프로젝트\Sharping_physical_backup\쇼핑몰\프로젝트발표자료\사진파일\Git 활용\Git 활용 lo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661" y="1600199"/>
            <a:ext cx="3865939" cy="4660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2284" y="1600198"/>
            <a:ext cx="4427855" cy="30861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4312284" y="4756577"/>
            <a:ext cx="3719195" cy="8899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en-US" altLang="ko-KR" sz="1534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Branch </a:t>
            </a:r>
            <a:r>
              <a:rPr lang="ko-KR" altLang="en-US" sz="1534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기능을  활용 </a:t>
            </a:r>
            <a:endParaRPr lang="en-US" altLang="ko-KR" sz="1534" b="1" spc="-6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534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팀원들 간에 </a:t>
            </a:r>
            <a:r>
              <a:rPr lang="ko-KR" altLang="en-US" sz="1534" b="1" spc="-6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원할한</a:t>
            </a:r>
            <a:r>
              <a:rPr lang="ko-KR" altLang="en-US" sz="1534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작업 가능</a:t>
            </a:r>
            <a:r>
              <a:rPr lang="ko-KR" altLang="en-US" sz="1534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sz="1534" b="1" spc="-6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95927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/>
          <p:cNvSpPr/>
          <p:nvPr/>
        </p:nvSpPr>
        <p:spPr>
          <a:xfrm>
            <a:off x="765906" y="3214795"/>
            <a:ext cx="1464324" cy="22911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 latinLnBrk="0"/>
            <a:r>
              <a:rPr lang="ko-KR" altLang="en-US" sz="1400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회원가입</a:t>
            </a:r>
            <a:r>
              <a:rPr lang="en-US" altLang="ko-KR" sz="1400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문자 인증</a:t>
            </a:r>
            <a:r>
              <a:rPr lang="en-US" altLang="ko-KR" sz="1400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판매자 전환</a:t>
            </a:r>
            <a:r>
              <a:rPr lang="en-US" altLang="ko-KR" sz="1400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상품 주문</a:t>
            </a:r>
            <a:r>
              <a:rPr lang="en-US" altLang="ko-KR" sz="1400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결제</a:t>
            </a:r>
            <a:r>
              <a:rPr lang="en-US" altLang="ko-KR" sz="1400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(</a:t>
            </a:r>
            <a:r>
              <a:rPr lang="ko-KR" altLang="en-US" sz="1400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신용카드</a:t>
            </a:r>
            <a:r>
              <a:rPr lang="en-US" altLang="ko-KR" sz="1400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), </a:t>
            </a:r>
            <a:r>
              <a:rPr lang="ko-KR" altLang="en-US" sz="1400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상품옵션</a:t>
            </a:r>
            <a:r>
              <a:rPr lang="en-US" altLang="ko-KR" sz="1400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, </a:t>
            </a:r>
            <a:r>
              <a:rPr lang="ko-KR" altLang="en-US" sz="1400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주문내역 </a:t>
            </a:r>
            <a:r>
              <a:rPr lang="ko-KR" altLang="en-US" sz="1400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조회</a:t>
            </a:r>
            <a:r>
              <a:rPr lang="en-US" altLang="ko-KR" sz="1400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마이 페이지</a:t>
            </a:r>
            <a:r>
              <a:rPr lang="en-US" altLang="ko-KR" sz="1400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배송 주소록</a:t>
            </a:r>
            <a:r>
              <a:rPr lang="en-US" altLang="ko-KR" sz="1400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카테고리</a:t>
            </a:r>
          </a:p>
        </p:txBody>
      </p:sp>
      <p:sp>
        <p:nvSpPr>
          <p:cNvPr id="13" name="타원 12"/>
          <p:cNvSpPr/>
          <p:nvPr/>
        </p:nvSpPr>
        <p:spPr>
          <a:xfrm>
            <a:off x="909422" y="2038150"/>
            <a:ext cx="1177292" cy="1177291"/>
          </a:xfrm>
          <a:prstGeom prst="ellipse">
            <a:avLst/>
          </a:prstGeom>
          <a:solidFill>
            <a:srgbClr val="3E3D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534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김형</a:t>
            </a:r>
            <a:r>
              <a:rPr lang="ko-KR" altLang="en-US" sz="1534" b="1" spc="-6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찬</a:t>
            </a:r>
            <a:endParaRPr lang="en-US" altLang="ko-KR" sz="1278" b="1" spc="-6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2865874" y="2038150"/>
            <a:ext cx="1177292" cy="1177291"/>
          </a:xfrm>
          <a:prstGeom prst="ellipse">
            <a:avLst/>
          </a:prstGeom>
          <a:solidFill>
            <a:srgbClr val="3E3D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534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허우람</a:t>
            </a:r>
            <a:endParaRPr lang="en-US" altLang="ko-KR" sz="1278" b="1" spc="-6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4886381" y="2038150"/>
            <a:ext cx="1177292" cy="1177291"/>
          </a:xfrm>
          <a:prstGeom prst="ellipse">
            <a:avLst/>
          </a:prstGeom>
          <a:solidFill>
            <a:srgbClr val="3E3D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534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전상배</a:t>
            </a:r>
            <a:endParaRPr lang="en-US" altLang="ko-KR" sz="1278" b="1" spc="-6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7139782" y="2037504"/>
            <a:ext cx="1177292" cy="1177291"/>
          </a:xfrm>
          <a:prstGeom prst="ellipse">
            <a:avLst/>
          </a:prstGeom>
          <a:solidFill>
            <a:srgbClr val="3E3D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534" b="1" spc="-6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이은</a:t>
            </a:r>
            <a:r>
              <a:rPr lang="ko-KR" altLang="en-US" sz="1534" b="1" spc="-6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호</a:t>
            </a:r>
            <a:endParaRPr lang="en-US" altLang="ko-KR" sz="1278" b="1" spc="-6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722358" y="3214794"/>
            <a:ext cx="1464324" cy="22911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 latinLnBrk="0"/>
            <a:r>
              <a:rPr lang="ko-KR" altLang="en-US" sz="1400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비밀번호 재설정</a:t>
            </a:r>
            <a:r>
              <a:rPr lang="en-US" altLang="ko-KR" sz="1400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, </a:t>
            </a:r>
            <a:r>
              <a:rPr lang="ko-KR" altLang="en-US" sz="1400" dirty="0" err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이메일</a:t>
            </a:r>
            <a:r>
              <a:rPr lang="ko-KR" altLang="en-US" sz="1400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 인증</a:t>
            </a:r>
            <a:r>
              <a:rPr lang="en-US" altLang="ko-KR" sz="1400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장바구니</a:t>
            </a:r>
            <a:r>
              <a:rPr lang="en-US" altLang="ko-KR" sz="1400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결제</a:t>
            </a:r>
            <a:r>
              <a:rPr lang="en-US" altLang="ko-KR" sz="1400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(</a:t>
            </a:r>
            <a:r>
              <a:rPr lang="ko-KR" altLang="en-US" sz="1400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무통장 입금</a:t>
            </a:r>
            <a:r>
              <a:rPr lang="en-US" altLang="ko-KR" sz="1400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), </a:t>
            </a:r>
            <a:r>
              <a:rPr lang="ko-KR" altLang="en-US" sz="1400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비회원 주문</a:t>
            </a:r>
            <a:r>
              <a:rPr lang="en-US" altLang="ko-KR" sz="1400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 </a:t>
            </a:r>
            <a:r>
              <a:rPr lang="ko-KR" altLang="en-US" sz="1400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고객 </a:t>
            </a:r>
            <a:r>
              <a:rPr lang="ko-KR" altLang="en-US" sz="1400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센터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4742865" y="3215441"/>
            <a:ext cx="1464324" cy="22911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spcBef>
                <a:spcPts val="511"/>
              </a:spcBef>
              <a:tabLst>
                <a:tab pos="60873" algn="l"/>
                <a:tab pos="93339" algn="l"/>
              </a:tabLst>
            </a:pPr>
            <a:r>
              <a:rPr lang="ko-KR" altLang="en-US" sz="1400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아이디 찾기</a:t>
            </a:r>
            <a:r>
              <a:rPr lang="en-US" altLang="ko-KR" sz="1400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, SSL, </a:t>
            </a:r>
            <a:r>
              <a:rPr lang="ko-KR" altLang="en-US" sz="1400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배송정보</a:t>
            </a:r>
            <a:r>
              <a:rPr lang="en-US" altLang="ko-KR" sz="1400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검색</a:t>
            </a:r>
            <a:r>
              <a:rPr lang="en-US" altLang="ko-KR" sz="1400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필터검색</a:t>
            </a:r>
            <a:r>
              <a:rPr lang="en-US" altLang="ko-KR" sz="1400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/</a:t>
            </a:r>
            <a:r>
              <a:rPr lang="ko-KR" altLang="en-US" sz="1400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정렬</a:t>
            </a:r>
            <a:r>
              <a:rPr lang="en-US" altLang="ko-KR" sz="1400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관리자 기능</a:t>
            </a:r>
            <a:r>
              <a:rPr lang="en-US" altLang="ko-KR" sz="1400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, </a:t>
            </a:r>
            <a:r>
              <a:rPr lang="ko-KR" altLang="en-US" sz="1400" dirty="0" err="1">
                <a:solidFill>
                  <a:schemeClr val="tx1"/>
                </a:solidFill>
                <a:latin typeface="나눔고딕" charset="-127"/>
                <a:ea typeface="나눔고딕" charset="-127"/>
              </a:rPr>
              <a:t>퀵</a:t>
            </a:r>
            <a:r>
              <a:rPr lang="ko-KR" altLang="en-US" sz="1400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 필터</a:t>
            </a:r>
            <a:r>
              <a:rPr lang="en-US" altLang="ko-KR" sz="1400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, </a:t>
            </a:r>
            <a:r>
              <a:rPr lang="ko-KR" altLang="en-US" sz="1400" dirty="0" err="1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반응형</a:t>
            </a:r>
            <a:r>
              <a:rPr lang="ko-KR" altLang="en-US" sz="1400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 </a:t>
            </a:r>
            <a:r>
              <a:rPr lang="ko-KR" altLang="en-US" sz="1400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웹</a:t>
            </a:r>
          </a:p>
          <a:p>
            <a:pPr marL="101455" indent="-101455" latinLnBrk="0">
              <a:spcBef>
                <a:spcPts val="511"/>
              </a:spcBef>
              <a:buFont typeface="Arial" panose="020B0604020202020204" pitchFamily="34" charset="0"/>
              <a:buChar char="•"/>
              <a:tabLst>
                <a:tab pos="60873" algn="l"/>
                <a:tab pos="93339" algn="l"/>
              </a:tabLst>
            </a:pPr>
            <a:endParaRPr lang="en-US" altLang="ko-KR" sz="1400" spc="-26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6996266" y="3214793"/>
            <a:ext cx="1464324" cy="22911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spcBef>
                <a:spcPts val="511"/>
              </a:spcBef>
              <a:tabLst>
                <a:tab pos="60873" algn="l"/>
                <a:tab pos="93339" algn="l"/>
              </a:tabLst>
            </a:pPr>
            <a:r>
              <a:rPr lang="ko-KR" altLang="en-US" sz="1400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로그인</a:t>
            </a:r>
            <a:r>
              <a:rPr lang="en-US" altLang="ko-KR" sz="1400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아이디 중복 체크</a:t>
            </a:r>
            <a:r>
              <a:rPr lang="en-US" altLang="ko-KR" sz="1400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상품 업로드</a:t>
            </a:r>
            <a:r>
              <a:rPr lang="en-US" altLang="ko-KR" sz="1400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, </a:t>
            </a:r>
            <a:r>
              <a:rPr lang="ko-KR" altLang="en-US" sz="1400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개인정보 </a:t>
            </a:r>
            <a:r>
              <a:rPr lang="ko-KR" altLang="en-US" sz="1400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수정</a:t>
            </a:r>
            <a:r>
              <a:rPr lang="en-US" altLang="ko-KR" sz="1400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상품관리</a:t>
            </a:r>
            <a:r>
              <a:rPr lang="en-US" altLang="ko-KR" sz="1400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, </a:t>
            </a:r>
            <a:r>
              <a:rPr lang="ko-KR" altLang="en-US" sz="1400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주문관리</a:t>
            </a:r>
            <a:r>
              <a:rPr lang="en-US" altLang="ko-KR" sz="1400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, </a:t>
            </a:r>
            <a:r>
              <a:rPr lang="ko-KR" altLang="en-US" sz="1400" dirty="0" smtClean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상품 </a:t>
            </a:r>
            <a:r>
              <a:rPr lang="ko-KR" altLang="en-US" sz="1400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신고</a:t>
            </a:r>
            <a:r>
              <a:rPr lang="en-US" altLang="ko-KR" sz="1400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구매 후기</a:t>
            </a:r>
            <a:r>
              <a:rPr lang="en-US" altLang="ko-KR" sz="1400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나눔고딕" charset="-127"/>
                <a:ea typeface="나눔고딕" charset="-127"/>
              </a:rPr>
              <a:t>관심 상품</a:t>
            </a:r>
          </a:p>
          <a:p>
            <a:pPr latinLnBrk="0">
              <a:spcBef>
                <a:spcPts val="511"/>
              </a:spcBef>
              <a:tabLst>
                <a:tab pos="60873" algn="l"/>
                <a:tab pos="93339" algn="l"/>
              </a:tabLst>
            </a:pPr>
            <a:endParaRPr lang="en-US" altLang="ko-KR" sz="1400" spc="-26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  <a:latin typeface="나눔고딕" charset="-127"/>
              <a:ea typeface="나눔고딕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역할분담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29122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>
                <a:latin typeface="나눔고딕" charset="-127"/>
                <a:ea typeface="나눔고딕" charset="-127"/>
              </a:rPr>
              <a:t>요구사항  명세</a:t>
            </a:r>
            <a:endParaRPr lang="ko-KR" altLang="en-US" dirty="0">
              <a:latin typeface="나눔고딕" charset="-127"/>
              <a:ea typeface="나눔고딕" charset="-127"/>
            </a:endParaRPr>
          </a:p>
        </p:txBody>
      </p:sp>
      <p:graphicFrame>
        <p:nvGraphicFramePr>
          <p:cNvPr id="4" name="개체 3">
            <a:hlinkClick r:id="" action="ppaction://ole?verb=1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26471804"/>
              </p:ext>
            </p:extLst>
          </p:nvPr>
        </p:nvGraphicFramePr>
        <p:xfrm>
          <a:off x="3069125" y="2711314"/>
          <a:ext cx="2611925" cy="2262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7" name="워크시트" showAsIcon="1" r:id="rId4" imgW="914400" imgH="792360" progId="Excel.Sheet.12">
                  <p:embed/>
                </p:oleObj>
              </mc:Choice>
              <mc:Fallback>
                <p:oleObj name="워크시트" showAsIcon="1" r:id="rId4" imgW="914400" imgH="79236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069125" y="2711314"/>
                        <a:ext cx="2611925" cy="22627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36385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>
                <a:latin typeface="나눔고딕" charset="-127"/>
                <a:ea typeface="나눔고딕" charset="-127"/>
              </a:rPr>
              <a:t>업무 일정표</a:t>
            </a:r>
            <a:endParaRPr lang="ko-KR" altLang="en-US" dirty="0">
              <a:latin typeface="나눔고딕" charset="-127"/>
              <a:ea typeface="나눔고딕" charset="-127"/>
            </a:endParaRPr>
          </a:p>
        </p:txBody>
      </p:sp>
      <p:pic>
        <p:nvPicPr>
          <p:cNvPr id="2050" name="Picture 2" descr="C:\Users\Stealth\Desktop\image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41563"/>
            <a:ext cx="9144000" cy="259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514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1296</TotalTime>
  <Words>1028</Words>
  <Application>Microsoft Office PowerPoint</Application>
  <PresentationFormat>화면 슬라이드 쇼(4:3)</PresentationFormat>
  <Paragraphs>297</Paragraphs>
  <Slides>54</Slides>
  <Notes>11</Notes>
  <HiddenSlides>0</HiddenSlides>
  <MMClips>0</MMClips>
  <ScaleCrop>false</ScaleCrop>
  <HeadingPairs>
    <vt:vector size="8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2</vt:i4>
      </vt:variant>
      <vt:variant>
        <vt:lpstr>슬라이드 제목</vt:lpstr>
      </vt:variant>
      <vt:variant>
        <vt:i4>54</vt:i4>
      </vt:variant>
    </vt:vector>
  </HeadingPairs>
  <TitlesOfParts>
    <vt:vector size="65" baseType="lpstr">
      <vt:lpstr>굴림</vt:lpstr>
      <vt:lpstr>Arial</vt:lpstr>
      <vt:lpstr>나눔바른고딕</vt:lpstr>
      <vt:lpstr>맑은 고딕</vt:lpstr>
      <vt:lpstr>Calibri Light</vt:lpstr>
      <vt:lpstr>HY견고딕</vt:lpstr>
      <vt:lpstr>Calibri</vt:lpstr>
      <vt:lpstr>나눔고딕</vt:lpstr>
      <vt:lpstr>Office 테마</vt:lpstr>
      <vt:lpstr>워크시트</vt:lpstr>
      <vt:lpstr>포장기 셸 개체</vt:lpstr>
      <vt:lpstr>PowerPoint 프레젠테이션</vt:lpstr>
      <vt:lpstr>PowerPoint 프레젠테이션</vt:lpstr>
      <vt:lpstr>프로젝트 소개</vt:lpstr>
      <vt:lpstr>핵심 구현 기능</vt:lpstr>
      <vt:lpstr>개발 환경</vt:lpstr>
      <vt:lpstr>Git 활용</vt:lpstr>
      <vt:lpstr>역할분담</vt:lpstr>
      <vt:lpstr>요구사항  명세</vt:lpstr>
      <vt:lpstr>업무 일정표</vt:lpstr>
      <vt:lpstr>업무 설명</vt:lpstr>
      <vt:lpstr>USE-CASE  다이어그램</vt:lpstr>
      <vt:lpstr>데이터 베이스 설계</vt:lpstr>
      <vt:lpstr>클래스 다이어그램</vt:lpstr>
      <vt:lpstr>UI 설계</vt:lpstr>
      <vt:lpstr>Main</vt:lpstr>
      <vt:lpstr>로그인</vt:lpstr>
      <vt:lpstr>비회원 주문조회</vt:lpstr>
      <vt:lpstr>로그인 후 Main</vt:lpstr>
      <vt:lpstr>회원가입</vt:lpstr>
      <vt:lpstr>최근 본 상품</vt:lpstr>
      <vt:lpstr>ID/PW 찾기</vt:lpstr>
      <vt:lpstr>ID/PW 찾기</vt:lpstr>
      <vt:lpstr>ID/PW 찾기</vt:lpstr>
      <vt:lpstr>ID/PW 찾기</vt:lpstr>
      <vt:lpstr>마이페이지</vt:lpstr>
      <vt:lpstr>마이페이지</vt:lpstr>
      <vt:lpstr>마이페이지</vt:lpstr>
      <vt:lpstr>회원정보수정</vt:lpstr>
      <vt:lpstr>마이페이지</vt:lpstr>
      <vt:lpstr>마이페이지</vt:lpstr>
      <vt:lpstr>판매자 페이지</vt:lpstr>
      <vt:lpstr>판매자 페이지</vt:lpstr>
      <vt:lpstr>판매자 페이지</vt:lpstr>
      <vt:lpstr>판매자 페이지</vt:lpstr>
      <vt:lpstr>판매자 페이지</vt:lpstr>
      <vt:lpstr>판매자 페이지</vt:lpstr>
      <vt:lpstr>상품 검색하기</vt:lpstr>
      <vt:lpstr>상품 검색하기</vt:lpstr>
      <vt:lpstr>상품 검색하기</vt:lpstr>
      <vt:lpstr>상품 페이지</vt:lpstr>
      <vt:lpstr>상품 페이지</vt:lpstr>
      <vt:lpstr>상품 페이지</vt:lpstr>
      <vt:lpstr>상품 페이지</vt:lpstr>
      <vt:lpstr>상품 페이지</vt:lpstr>
      <vt:lpstr>상품 페이지</vt:lpstr>
      <vt:lpstr>상품 페이지</vt:lpstr>
      <vt:lpstr>관리자 페이지</vt:lpstr>
      <vt:lpstr>관리자 페이지</vt:lpstr>
      <vt:lpstr>관리자 페이지</vt:lpstr>
      <vt:lpstr>관리자 페이지</vt:lpstr>
      <vt:lpstr>관리자 페이지</vt:lpstr>
      <vt:lpstr>관리자 페이지</vt:lpstr>
      <vt:lpstr>관리자 페이지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김혜선</dc:creator>
  <cp:lastModifiedBy>j</cp:lastModifiedBy>
  <cp:revision>108</cp:revision>
  <dcterms:created xsi:type="dcterms:W3CDTF">2016-06-24T06:15:59Z</dcterms:created>
  <dcterms:modified xsi:type="dcterms:W3CDTF">2020-04-13T09:26:06Z</dcterms:modified>
</cp:coreProperties>
</file>